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0" r:id="rId7"/>
    <p:sldId id="264" r:id="rId8"/>
    <p:sldId id="263" r:id="rId9"/>
    <p:sldId id="262" r:id="rId10"/>
    <p:sldId id="265" r:id="rId11"/>
    <p:sldId id="299" r:id="rId12"/>
    <p:sldId id="300" r:id="rId13"/>
    <p:sldId id="301" r:id="rId14"/>
    <p:sldId id="302" r:id="rId15"/>
    <p:sldId id="303" r:id="rId16"/>
    <p:sldId id="304" r:id="rId17"/>
    <p:sldId id="305" r:id="rId18"/>
    <p:sldId id="306" r:id="rId19"/>
    <p:sldId id="307" r:id="rId20"/>
    <p:sldId id="308" r:id="rId21"/>
    <p:sldId id="309" r:id="rId22"/>
    <p:sldId id="310" r:id="rId23"/>
    <p:sldId id="311" r:id="rId24"/>
    <p:sldId id="312" r:id="rId25"/>
    <p:sldId id="313" r:id="rId26"/>
    <p:sldId id="314" r:id="rId27"/>
    <p:sldId id="316" r:id="rId28"/>
    <p:sldId id="315" r:id="rId29"/>
    <p:sldId id="317" r:id="rId30"/>
    <p:sldId id="318" r:id="rId31"/>
    <p:sldId id="319" r:id="rId32"/>
    <p:sldId id="320" r:id="rId33"/>
    <p:sldId id="321" r:id="rId34"/>
    <p:sldId id="322" r:id="rId35"/>
    <p:sldId id="323" r:id="rId36"/>
    <p:sldId id="324" r:id="rId37"/>
    <p:sldId id="325" r:id="rId38"/>
    <p:sldId id="326" r:id="rId39"/>
    <p:sldId id="327" r:id="rId40"/>
    <p:sldId id="330" r:id="rId41"/>
    <p:sldId id="331" r:id="rId42"/>
    <p:sldId id="332" r:id="rId43"/>
    <p:sldId id="333" r:id="rId44"/>
    <p:sldId id="279" r:id="rId45"/>
    <p:sldId id="280" r:id="rId46"/>
    <p:sldId id="281" r:id="rId47"/>
    <p:sldId id="282" r:id="rId48"/>
    <p:sldId id="283" r:id="rId49"/>
    <p:sldId id="284" r:id="rId50"/>
    <p:sldId id="285" r:id="rId51"/>
    <p:sldId id="286" r:id="rId52"/>
    <p:sldId id="329" r:id="rId53"/>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014" y="102"/>
      </p:cViewPr>
      <p:guideLst>
        <p:guide orient="horz" pos="180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143000"/>
            <a:ext cx="8229600" cy="15240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04906053-05C5-41B0-BE26-45572ECC859F}" type="datetimeFigureOut">
              <a:rPr lang="en-US" smtClean="0"/>
              <a:t>28-Mar-24</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54316F43-7E5F-4BA4-A512-6F2FD7B0983E}" type="slidenum">
              <a:rPr lang="en-US" smtClean="0"/>
              <a:t>‹#›</a:t>
            </a:fld>
            <a:endParaRPr lang="en-US" dirty="0"/>
          </a:p>
        </p:txBody>
      </p:sp>
      <p:sp>
        <p:nvSpPr>
          <p:cNvPr id="9" name="Subtitle 8"/>
          <p:cNvSpPr>
            <a:spLocks noGrp="1"/>
          </p:cNvSpPr>
          <p:nvPr>
            <p:ph type="subTitle" idx="1"/>
          </p:nvPr>
        </p:nvSpPr>
        <p:spPr>
          <a:xfrm>
            <a:off x="1371600" y="2776415"/>
            <a:ext cx="6400800" cy="14605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4906053-05C5-41B0-BE26-45572ECC859F}" type="datetimeFigureOut">
              <a:rPr lang="en-US" smtClean="0"/>
              <a:t>28-Mar-24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316F43-7E5F-4BA4-A512-6F2FD7B0983E}"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28865"/>
            <a:ext cx="6019800" cy="48762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4906053-05C5-41B0-BE26-45572ECC859F}" type="datetimeFigureOut">
              <a:rPr lang="en-US" smtClean="0"/>
              <a:t>28-Mar-24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316F43-7E5F-4BA4-A512-6F2FD7B0983E}"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4906053-05C5-41B0-BE26-45572ECC859F}" type="datetimeFigureOut">
              <a:rPr lang="en-US" smtClean="0"/>
              <a:t>28-Mar-24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316F43-7E5F-4BA4-A512-6F2FD7B0983E}"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508000"/>
            <a:ext cx="7086600" cy="15240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089822"/>
            <a:ext cx="7086600" cy="1258093"/>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4906053-05C5-41B0-BE26-45572ECC859F}" type="datetimeFigureOut">
              <a:rPr lang="en-US" smtClean="0"/>
              <a:t>28-Mar-24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5347230"/>
            <a:ext cx="762000" cy="304271"/>
          </a:xfrm>
        </p:spPr>
        <p:txBody>
          <a:bodyPr/>
          <a:lstStyle/>
          <a:p>
            <a:fld id="{54316F43-7E5F-4BA4-A512-6F2FD7B0983E}"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333500"/>
            <a:ext cx="4038600" cy="3771636"/>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333500"/>
            <a:ext cx="4038600" cy="3771636"/>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4906053-05C5-41B0-BE26-45572ECC859F}" type="datetimeFigureOut">
              <a:rPr lang="en-US" smtClean="0"/>
              <a:t>28-Mar-24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316F43-7E5F-4BA4-A512-6F2FD7B0983E}"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7542"/>
            <a:ext cx="8229600" cy="9525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279261"/>
            <a:ext cx="4040188" cy="625739"/>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1279261"/>
            <a:ext cx="4041775" cy="625739"/>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968500"/>
            <a:ext cx="4040188" cy="3136636"/>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1968500"/>
            <a:ext cx="4041775" cy="3136636"/>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4906053-05C5-41B0-BE26-45572ECC859F}" type="datetimeFigureOut">
              <a:rPr lang="en-US" smtClean="0"/>
              <a:t>28-Mar-24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4316F43-7E5F-4BA4-A512-6F2FD7B0983E}"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04906053-05C5-41B0-BE26-45572ECC859F}" type="datetimeFigureOut">
              <a:rPr lang="en-US" smtClean="0"/>
              <a:t>28-Mar-24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4316F43-7E5F-4BA4-A512-6F2FD7B0983E}"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906053-05C5-41B0-BE26-45572ECC859F}" type="datetimeFigureOut">
              <a:rPr lang="en-US" smtClean="0"/>
              <a:t>28-Mar-24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4316F43-7E5F-4BA4-A512-6F2FD7B0983E}"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1" y="1270000"/>
            <a:ext cx="3008313" cy="3835136"/>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27542"/>
            <a:ext cx="5111750" cy="4877594"/>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4906053-05C5-41B0-BE26-45572ECC859F}" type="datetimeFigureOut">
              <a:rPr lang="en-US" smtClean="0"/>
              <a:t>28-Mar-24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316F43-7E5F-4BA4-A512-6F2FD7B0983E}"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508000"/>
            <a:ext cx="5486400" cy="435240"/>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526646"/>
            <a:ext cx="5486400" cy="33020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a:solidFill>
                  <a:schemeClr val="lt1"/>
                </a:solidFill>
                <a:latin typeface="+mn-lt"/>
                <a:ea typeface="+mn-ea"/>
                <a:cs typeface="+mn-cs"/>
              </a:rPr>
              <a:t>Click icon to add picture</a:t>
            </a:r>
          </a:p>
        </p:txBody>
      </p:sp>
      <p:sp>
        <p:nvSpPr>
          <p:cNvPr id="4" name="Text Placeholder 3"/>
          <p:cNvSpPr>
            <a:spLocks noGrp="1"/>
          </p:cNvSpPr>
          <p:nvPr>
            <p:ph type="body" sz="half" idx="2"/>
          </p:nvPr>
        </p:nvSpPr>
        <p:spPr>
          <a:xfrm>
            <a:off x="1828800" y="972323"/>
            <a:ext cx="5486400" cy="44196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4906053-05C5-41B0-BE26-45572ECC859F}" type="datetimeFigureOut">
              <a:rPr lang="en-US" smtClean="0"/>
              <a:t>28-Mar-24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316F43-7E5F-4BA4-A512-6F2FD7B0983E}"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28865"/>
            <a:ext cx="8229600" cy="9525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333500"/>
            <a:ext cx="8229600" cy="39243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5347230"/>
            <a:ext cx="2133600" cy="304271"/>
          </a:xfrm>
          <a:prstGeom prst="rect">
            <a:avLst/>
          </a:prstGeom>
        </p:spPr>
        <p:txBody>
          <a:bodyPr vert="horz" anchor="b"/>
          <a:lstStyle>
            <a:lvl1pPr algn="l" eaLnBrk="1" latinLnBrk="0" hangingPunct="1">
              <a:defRPr kumimoji="0" sz="1200">
                <a:solidFill>
                  <a:schemeClr val="tx1">
                    <a:shade val="50000"/>
                  </a:schemeClr>
                </a:solidFill>
              </a:defRPr>
            </a:lvl1pPr>
          </a:lstStyle>
          <a:p>
            <a:fld id="{04906053-05C5-41B0-BE26-45572ECC859F}" type="datetimeFigureOut">
              <a:rPr lang="en-US" smtClean="0"/>
              <a:t>28-Mar-24</a:t>
            </a:fld>
            <a:endParaRPr lang="en-US" dirty="0"/>
          </a:p>
        </p:txBody>
      </p:sp>
      <p:sp>
        <p:nvSpPr>
          <p:cNvPr id="3" name="Footer Placeholder 2"/>
          <p:cNvSpPr>
            <a:spLocks noGrp="1"/>
          </p:cNvSpPr>
          <p:nvPr>
            <p:ph type="ftr" sz="quarter" idx="3"/>
          </p:nvPr>
        </p:nvSpPr>
        <p:spPr>
          <a:xfrm>
            <a:off x="3124200" y="5347230"/>
            <a:ext cx="2895600" cy="304271"/>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5347230"/>
            <a:ext cx="762000" cy="304271"/>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4316F43-7E5F-4BA4-A512-6F2FD7B0983E}" type="slidenum">
              <a:rPr lang="en-US" smtClean="0"/>
              <a:t>‹#›</a:t>
            </a:fld>
            <a:endParaRPr lang="en-US" dirty="0"/>
          </a:p>
        </p:txBody>
      </p:sp>
      <p:sp>
        <p:nvSpPr>
          <p:cNvPr id="2" name="TextBox 1"/>
          <p:cNvSpPr txBox="1"/>
          <p:nvPr userDrawn="1"/>
        </p:nvSpPr>
        <p:spPr>
          <a:xfrm rot="20413009">
            <a:off x="836487" y="2195781"/>
            <a:ext cx="7471026" cy="1323439"/>
          </a:xfrm>
          <a:prstGeom prst="rect">
            <a:avLst/>
          </a:prstGeom>
          <a:noFill/>
        </p:spPr>
        <p:txBody>
          <a:bodyPr wrap="square" rtlCol="0">
            <a:spAutoFit/>
          </a:bodyPr>
          <a:lstStyle/>
          <a:p>
            <a:pPr algn="ctr"/>
            <a:r>
              <a:rPr lang="en-US" sz="8000" dirty="0" smtClean="0">
                <a:solidFill>
                  <a:schemeClr val="bg2">
                    <a:lumMod val="40000"/>
                    <a:lumOff val="60000"/>
                  </a:schemeClr>
                </a:solidFill>
              </a:rPr>
              <a:t>Cameo Legal</a:t>
            </a:r>
            <a:endParaRPr lang="en-US" sz="8000" dirty="0">
              <a:solidFill>
                <a:schemeClr val="bg2">
                  <a:lumMod val="40000"/>
                  <a:lumOff val="60000"/>
                </a:schemeClr>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
            <a:ext cx="8458200" cy="3352800"/>
          </a:xfrm>
        </p:spPr>
        <p:txBody>
          <a:bodyPr>
            <a:noAutofit/>
          </a:bodyPr>
          <a:lstStyle/>
          <a:p>
            <a:r>
              <a:rPr lang="en-US" sz="3600" b="1" dirty="0"/>
              <a:t>ANDREW XXX</a:t>
            </a:r>
            <a:br>
              <a:rPr lang="en-US" sz="3600" b="1" dirty="0"/>
            </a:br>
            <a:r>
              <a:rPr lang="en-US" sz="3600" b="1" dirty="0"/>
              <a:t>vs</a:t>
            </a:r>
            <a:br>
              <a:rPr lang="en-US" sz="3600" b="1" dirty="0"/>
            </a:br>
            <a:r>
              <a:rPr lang="en-US" sz="3600" b="1" dirty="0"/>
              <a:t>KENDALL YYY</a:t>
            </a:r>
            <a:br>
              <a:rPr lang="en-US" sz="3600" b="1" dirty="0"/>
            </a:br>
            <a:r>
              <a:rPr lang="en-US" sz="3600" dirty="0"/>
              <a:t/>
            </a:r>
            <a:br>
              <a:rPr lang="en-US" sz="3600" dirty="0"/>
            </a:br>
            <a:r>
              <a:rPr lang="en-US" sz="3600" i="1" dirty="0"/>
              <a:t>Motor Vehicle Collision – February 8, 2022</a:t>
            </a:r>
          </a:p>
        </p:txBody>
      </p:sp>
      <p:sp>
        <p:nvSpPr>
          <p:cNvPr id="3" name="Subtitle 2"/>
          <p:cNvSpPr>
            <a:spLocks noGrp="1"/>
          </p:cNvSpPr>
          <p:nvPr>
            <p:ph type="subTitle" idx="1"/>
          </p:nvPr>
        </p:nvSpPr>
        <p:spPr>
          <a:xfrm>
            <a:off x="6324600" y="3695700"/>
            <a:ext cx="2667000" cy="558800"/>
          </a:xfrm>
        </p:spPr>
        <p:txBody>
          <a:bodyPr>
            <a:normAutofit/>
          </a:bodyPr>
          <a:lstStyle/>
          <a:p>
            <a:r>
              <a:rPr lang="en-US" dirty="0"/>
              <a:t>Prepared by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800" y="4269450"/>
            <a:ext cx="1482439" cy="1143001"/>
          </a:xfrm>
          <a:prstGeom prst="rect">
            <a:avLst/>
          </a:prstGeom>
        </p:spPr>
      </p:pic>
    </p:spTree>
    <p:extLst>
      <p:ext uri="{BB962C8B-B14F-4D97-AF65-F5344CB8AC3E}">
        <p14:creationId xmlns:p14="http://schemas.microsoft.com/office/powerpoint/2010/main" val="3538025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371600" y="114300"/>
            <a:ext cx="6324600" cy="495035"/>
          </a:xfrm>
        </p:spPr>
        <p:txBody>
          <a:bodyPr>
            <a:normAutofit fontScale="90000"/>
          </a:bodyPr>
          <a:lstStyle/>
          <a:p>
            <a:r>
              <a:rPr lang="en-US" sz="3600" dirty="0"/>
              <a:t>TREATMENT OF INJURIES</a:t>
            </a:r>
          </a:p>
        </p:txBody>
      </p:sp>
      <p:sp>
        <p:nvSpPr>
          <p:cNvPr id="2" name="Content Placeholder 1"/>
          <p:cNvSpPr>
            <a:spLocks noGrp="1"/>
          </p:cNvSpPr>
          <p:nvPr>
            <p:ph idx="1"/>
          </p:nvPr>
        </p:nvSpPr>
        <p:spPr>
          <a:xfrm>
            <a:off x="-76200" y="792113"/>
            <a:ext cx="4495800" cy="2041369"/>
          </a:xfrm>
        </p:spPr>
        <p:txBody>
          <a:bodyPr>
            <a:normAutofit fontScale="92500" lnSpcReduction="20000"/>
          </a:bodyPr>
          <a:lstStyle/>
          <a:p>
            <a:r>
              <a:rPr lang="en-US" sz="1500" b="1" dirty="0"/>
              <a:t>Status post the collision, on 02/14/2022, Mr. XXX presented to Darren Li, M.D</a:t>
            </a:r>
            <a:r>
              <a:rPr lang="en-US" sz="1500" dirty="0"/>
              <a:t>., at Universal Spine and Joint Specialists for the complaints of sharp, shooting and burning pain in his low back. He reported the severity of his pain level as 10/10. </a:t>
            </a:r>
          </a:p>
          <a:p>
            <a:r>
              <a:rPr lang="en-US" sz="1500" dirty="0"/>
              <a:t>He was diagnosed with acute pain due to trauma, lumbar discogenic pain syndrome, lumbar facet joint syndrome and lumbar radicular syndrome. </a:t>
            </a:r>
          </a:p>
          <a:p>
            <a:endParaRPr lang="en-US" sz="1500" dirty="0"/>
          </a:p>
          <a:p>
            <a:endParaRPr lang="en-US" sz="1500" dirty="0"/>
          </a:p>
        </p:txBody>
      </p:sp>
      <p:sp>
        <p:nvSpPr>
          <p:cNvPr id="8" name="Content Placeholder 1"/>
          <p:cNvSpPr txBox="1">
            <a:spLocks/>
          </p:cNvSpPr>
          <p:nvPr/>
        </p:nvSpPr>
        <p:spPr>
          <a:xfrm>
            <a:off x="4533900" y="3307466"/>
            <a:ext cx="4495800" cy="2289858"/>
          </a:xfrm>
          <a:prstGeom prst="rect">
            <a:avLst/>
          </a:prstGeom>
        </p:spPr>
        <p:txBody>
          <a:bodyPr vert="horz">
            <a:normAutofit lnSpcReduction="10000"/>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r>
              <a:rPr lang="en-US" sz="1400" dirty="0"/>
              <a:t>Dr. Li opined that the injuries sustained were either new injury and/or exacerbation of preexisting injury to the lumbar spine as a result of the February 8, 2022 motor vehicle collision.</a:t>
            </a:r>
          </a:p>
          <a:p>
            <a:r>
              <a:rPr lang="en-US" sz="1500" dirty="0"/>
              <a:t>He was recommended to obtain MRIs of his lumbar spine</a:t>
            </a:r>
          </a:p>
          <a:p>
            <a:r>
              <a:rPr lang="en-US" sz="1500" dirty="0"/>
              <a:t>He was advised not to lift anything greater than 10-15lbs and to avoid activities that increase the pain level in his back. </a:t>
            </a:r>
          </a:p>
          <a:p>
            <a:endParaRPr lang="en-US" sz="1500" dirty="0"/>
          </a:p>
          <a:p>
            <a:endParaRPr lang="en-US" sz="1500" dirty="0"/>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705910"/>
            <a:ext cx="4381500" cy="2889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ight Arrow 12"/>
          <p:cNvSpPr/>
          <p:nvPr/>
        </p:nvSpPr>
        <p:spPr>
          <a:xfrm rot="7614610">
            <a:off x="3931719" y="4144524"/>
            <a:ext cx="1204362" cy="3500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0732" y="588259"/>
            <a:ext cx="4352925"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a:xfrm rot="1494134">
            <a:off x="4192155" y="1893802"/>
            <a:ext cx="2006660" cy="3134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48977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371600" y="114300"/>
            <a:ext cx="6324600" cy="495035"/>
          </a:xfrm>
        </p:spPr>
        <p:txBody>
          <a:bodyPr>
            <a:normAutofit fontScale="90000"/>
          </a:bodyPr>
          <a:lstStyle/>
          <a:p>
            <a:r>
              <a:rPr lang="en-US" sz="3600" dirty="0"/>
              <a:t>TREATMENT OF INJURIES</a:t>
            </a:r>
          </a:p>
        </p:txBody>
      </p:sp>
      <p:sp>
        <p:nvSpPr>
          <p:cNvPr id="2" name="Content Placeholder 1"/>
          <p:cNvSpPr>
            <a:spLocks noGrp="1"/>
          </p:cNvSpPr>
          <p:nvPr>
            <p:ph idx="1"/>
          </p:nvPr>
        </p:nvSpPr>
        <p:spPr>
          <a:xfrm>
            <a:off x="0" y="792113"/>
            <a:ext cx="5257800" cy="2674987"/>
          </a:xfrm>
        </p:spPr>
        <p:txBody>
          <a:bodyPr>
            <a:normAutofit fontScale="85000" lnSpcReduction="20000"/>
          </a:bodyPr>
          <a:lstStyle/>
          <a:p>
            <a:pPr marL="137160" indent="0">
              <a:buNone/>
            </a:pPr>
            <a:r>
              <a:rPr lang="en-US" sz="1500" b="1" dirty="0"/>
              <a:t>02/22/2022: MRI of lumbar spine performed at </a:t>
            </a:r>
            <a:r>
              <a:rPr lang="en-US" sz="1600" b="1" dirty="0"/>
              <a:t>MRI Associates</a:t>
            </a:r>
            <a:endParaRPr lang="en-US" sz="1500" b="1" dirty="0"/>
          </a:p>
          <a:p>
            <a:pPr lvl="0"/>
            <a:r>
              <a:rPr lang="en-US" sz="1600" dirty="0"/>
              <a:t>At L3-4, there is bulging of the disc. There is impression upon the anterior thecal sac. There is mild right-sided and mild left-sided neural foraminal stenosis.</a:t>
            </a:r>
          </a:p>
          <a:p>
            <a:pPr lvl="0"/>
            <a:r>
              <a:rPr lang="en-US" sz="1600" dirty="0"/>
              <a:t>At L4-5, postoperative changes of laminectomy are noted. Artifact from postoperative changes of bilateral pedicle screws and posterior fusion hardware are present. There is bulging of the disc. There is moderate bilateral facet joint hypertrophy. There is moderate right-sided and moderate left-sided neural foraminal stenosis.</a:t>
            </a:r>
          </a:p>
          <a:p>
            <a:pPr lvl="0"/>
            <a:r>
              <a:rPr lang="en-US" sz="1600" dirty="0"/>
              <a:t>At L5-S1, postoperative changes of laminectomy are noted. Artifact from postoperative changes of bilateral pedicle screws and posterior fusion hardware are present. Intervertebral disc spacing device is noted.</a:t>
            </a:r>
            <a:endParaRPr lang="en-US" sz="1500" dirty="0"/>
          </a:p>
          <a:p>
            <a:endParaRPr lang="en-US" sz="1500" dirty="0"/>
          </a:p>
        </p:txBody>
      </p:sp>
      <p:sp>
        <p:nvSpPr>
          <p:cNvPr id="3" name="Rectangle 2"/>
          <p:cNvSpPr/>
          <p:nvPr/>
        </p:nvSpPr>
        <p:spPr>
          <a:xfrm>
            <a:off x="4038600" y="3695700"/>
            <a:ext cx="5105400" cy="1815882"/>
          </a:xfrm>
          <a:prstGeom prst="rect">
            <a:avLst/>
          </a:prstGeom>
        </p:spPr>
        <p:txBody>
          <a:bodyPr wrap="square">
            <a:spAutoFit/>
          </a:bodyPr>
          <a:lstStyle/>
          <a:p>
            <a:pPr lvl="0"/>
            <a:r>
              <a:rPr lang="en-US" sz="1400" b="1" dirty="0"/>
              <a:t>02/24/2022: X-ray of lumbosacral spine performed at MRI Associates:</a:t>
            </a:r>
          </a:p>
          <a:p>
            <a:pPr marL="285750" lvl="0" indent="-285750">
              <a:buFont typeface="Arial" panose="020B0604020202020204" pitchFamily="34" charset="0"/>
              <a:buChar char="•"/>
            </a:pPr>
            <a:r>
              <a:rPr lang="en-US" sz="1400" dirty="0"/>
              <a:t>Evidence prior surgery at L4-L5 and L5-S1 with fusion identified. There is posterior fixation identified. There is no fracture identified. There is no measureable subluxation present.</a:t>
            </a:r>
          </a:p>
          <a:p>
            <a:pPr marL="285750" indent="-285750">
              <a:buFont typeface="Arial" panose="020B0604020202020204" pitchFamily="34" charset="0"/>
              <a:buChar char="•"/>
            </a:pPr>
            <a:r>
              <a:rPr lang="en-US" sz="1400" dirty="0"/>
              <a:t>Facet arthropathy identified in the lower lumbar spine. Slight curvature of the lumbar spine is noted</a:t>
            </a:r>
            <a:endParaRPr lang="en-US" sz="1400" b="1" dirty="0"/>
          </a:p>
        </p:txBody>
      </p:sp>
    </p:spTree>
    <p:extLst>
      <p:ext uri="{BB962C8B-B14F-4D97-AF65-F5344CB8AC3E}">
        <p14:creationId xmlns:p14="http://schemas.microsoft.com/office/powerpoint/2010/main" val="1990372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371600" y="114300"/>
            <a:ext cx="6324600" cy="495035"/>
          </a:xfrm>
        </p:spPr>
        <p:txBody>
          <a:bodyPr>
            <a:normAutofit fontScale="90000"/>
          </a:bodyPr>
          <a:lstStyle/>
          <a:p>
            <a:r>
              <a:rPr lang="en-US" sz="3600" dirty="0"/>
              <a:t>TREATMENT OF INJURIES</a:t>
            </a:r>
          </a:p>
        </p:txBody>
      </p:sp>
      <p:sp>
        <p:nvSpPr>
          <p:cNvPr id="2" name="Content Placeholder 1"/>
          <p:cNvSpPr>
            <a:spLocks noGrp="1"/>
          </p:cNvSpPr>
          <p:nvPr>
            <p:ph idx="1"/>
          </p:nvPr>
        </p:nvSpPr>
        <p:spPr>
          <a:xfrm>
            <a:off x="0" y="792113"/>
            <a:ext cx="4648200" cy="1531987"/>
          </a:xfrm>
        </p:spPr>
        <p:txBody>
          <a:bodyPr>
            <a:normAutofit/>
          </a:bodyPr>
          <a:lstStyle/>
          <a:p>
            <a:pPr marL="137160" indent="0">
              <a:buNone/>
            </a:pPr>
            <a:r>
              <a:rPr lang="en-US" sz="1600" b="1" dirty="0"/>
              <a:t>02/24/2022: Follow-up visit with Dr. Li at Universal Spine and Joint Specialists:</a:t>
            </a:r>
          </a:p>
          <a:p>
            <a:r>
              <a:rPr lang="en-US" sz="1500" dirty="0"/>
              <a:t>Received “Lumbar Transforminal Epidural Steroid Injection; </a:t>
            </a:r>
            <a:r>
              <a:rPr lang="en-US" sz="1500" b="1" dirty="0"/>
              <a:t>Level</a:t>
            </a:r>
            <a:r>
              <a:rPr lang="en-US" sz="1500" dirty="0"/>
              <a:t>: L4/5; </a:t>
            </a:r>
            <a:r>
              <a:rPr lang="en-US" sz="1500" b="1" dirty="0"/>
              <a:t>Side: </a:t>
            </a:r>
            <a:r>
              <a:rPr lang="en-US" sz="1500" dirty="0"/>
              <a:t>Right”</a:t>
            </a:r>
          </a:p>
          <a:p>
            <a:r>
              <a:rPr lang="en-US" sz="1500" dirty="0"/>
              <a:t>He tolerated the procedure well</a:t>
            </a:r>
          </a:p>
          <a:p>
            <a:pPr lvl="0"/>
            <a:endParaRPr lang="en-US" sz="1500" dirty="0"/>
          </a:p>
        </p:txBody>
      </p:sp>
      <p:sp>
        <p:nvSpPr>
          <p:cNvPr id="5" name="Content Placeholder 1"/>
          <p:cNvSpPr txBox="1">
            <a:spLocks/>
          </p:cNvSpPr>
          <p:nvPr/>
        </p:nvSpPr>
        <p:spPr>
          <a:xfrm>
            <a:off x="4419600" y="3314700"/>
            <a:ext cx="4724400" cy="2400300"/>
          </a:xfrm>
          <a:prstGeom prst="rect">
            <a:avLst/>
          </a:prstGeom>
        </p:spPr>
        <p:txBody>
          <a:bodyPr vert="horz">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a:buFont typeface="Wingdings 2"/>
              <a:buNone/>
            </a:pPr>
            <a:r>
              <a:rPr lang="en-US" sz="1600" b="1" dirty="0"/>
              <a:t>02/24/2022: Follow-up visit with Dr. Li at Universal Spine and Joint Specialists:</a:t>
            </a:r>
          </a:p>
          <a:p>
            <a:r>
              <a:rPr lang="en-US" sz="1500" dirty="0"/>
              <a:t>He continued to have ongoing low back pain. He was  advised to avoid lifting anything greater than 15-20 lb</a:t>
            </a:r>
          </a:p>
          <a:p>
            <a:r>
              <a:rPr lang="en-US" sz="1500" dirty="0"/>
              <a:t>He was referred to Dr. Menmuir, orthopedic surgery, for surgical evaluation and consideration of spinal cord stimulation given his multiple low back surgeries in the past</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552700"/>
            <a:ext cx="3886200" cy="2894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5353" y="876301"/>
            <a:ext cx="4409824"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rot="6661370">
            <a:off x="3281618" y="2042013"/>
            <a:ext cx="784704" cy="3247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p:cNvSpPr/>
          <p:nvPr/>
        </p:nvSpPr>
        <p:spPr>
          <a:xfrm rot="16438093">
            <a:off x="7886413" y="2837181"/>
            <a:ext cx="784704" cy="3247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3410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371600" y="114300"/>
            <a:ext cx="6324600" cy="495035"/>
          </a:xfrm>
        </p:spPr>
        <p:txBody>
          <a:bodyPr>
            <a:normAutofit fontScale="90000"/>
          </a:bodyPr>
          <a:lstStyle/>
          <a:p>
            <a:r>
              <a:rPr lang="en-US" sz="3600" dirty="0"/>
              <a:t>TREATMENT OF INJURIES</a:t>
            </a:r>
          </a:p>
        </p:txBody>
      </p:sp>
      <p:sp>
        <p:nvSpPr>
          <p:cNvPr id="2" name="Content Placeholder 1"/>
          <p:cNvSpPr>
            <a:spLocks noGrp="1"/>
          </p:cNvSpPr>
          <p:nvPr>
            <p:ph idx="1"/>
          </p:nvPr>
        </p:nvSpPr>
        <p:spPr>
          <a:xfrm>
            <a:off x="0" y="792113"/>
            <a:ext cx="4648200" cy="1531987"/>
          </a:xfrm>
        </p:spPr>
        <p:txBody>
          <a:bodyPr>
            <a:normAutofit/>
          </a:bodyPr>
          <a:lstStyle/>
          <a:p>
            <a:pPr marL="137160" indent="0">
              <a:buNone/>
            </a:pPr>
            <a:r>
              <a:rPr lang="en-US" sz="1500" b="1" dirty="0"/>
              <a:t>03/07/2022: Follow-up visit with Dr. Li at Universal Spine and Joint Specialists:</a:t>
            </a:r>
          </a:p>
          <a:p>
            <a:r>
              <a:rPr lang="en-US" sz="1600" dirty="0"/>
              <a:t>Received “Therapeutic Sacroiliac Joint Injection”</a:t>
            </a:r>
          </a:p>
          <a:p>
            <a:r>
              <a:rPr lang="en-US" sz="1600" dirty="0"/>
              <a:t>He tolerated the procedure well</a:t>
            </a:r>
          </a:p>
          <a:p>
            <a:pPr lvl="0"/>
            <a:endParaRPr lang="en-US" sz="1500" dirty="0"/>
          </a:p>
        </p:txBody>
      </p:sp>
      <p:sp>
        <p:nvSpPr>
          <p:cNvPr id="5" name="Content Placeholder 1"/>
          <p:cNvSpPr txBox="1">
            <a:spLocks/>
          </p:cNvSpPr>
          <p:nvPr/>
        </p:nvSpPr>
        <p:spPr>
          <a:xfrm>
            <a:off x="4419600" y="3314700"/>
            <a:ext cx="4724400" cy="2400300"/>
          </a:xfrm>
          <a:prstGeom prst="rect">
            <a:avLst/>
          </a:prstGeom>
        </p:spPr>
        <p:txBody>
          <a:bodyPr vert="horz">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r>
              <a:rPr lang="en-US" sz="1600" dirty="0"/>
              <a:t>He continued to have ongoing pain in his lumbar spine. He was  advised to avoid any high impact activities.</a:t>
            </a:r>
          </a:p>
          <a:p>
            <a:r>
              <a:rPr lang="en-US" sz="1600" dirty="0"/>
              <a:t>Depending on the injection results, if required additional surgical intervention such as sacroiliac joint fusion would be recommended.</a:t>
            </a:r>
            <a:endParaRPr lang="en-US" sz="15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28901"/>
            <a:ext cx="4419599" cy="2895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7151" y="760738"/>
            <a:ext cx="4748975" cy="1868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ight Arrow 11"/>
          <p:cNvSpPr/>
          <p:nvPr/>
        </p:nvSpPr>
        <p:spPr>
          <a:xfrm rot="16438093">
            <a:off x="6959605" y="2749657"/>
            <a:ext cx="784704" cy="3247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ight Arrow 3"/>
          <p:cNvSpPr/>
          <p:nvPr/>
        </p:nvSpPr>
        <p:spPr>
          <a:xfrm rot="6661370">
            <a:off x="1821383" y="2325164"/>
            <a:ext cx="784704" cy="3247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37755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371600" y="114300"/>
            <a:ext cx="6324600" cy="495035"/>
          </a:xfrm>
        </p:spPr>
        <p:txBody>
          <a:bodyPr>
            <a:normAutofit fontScale="90000"/>
          </a:bodyPr>
          <a:lstStyle/>
          <a:p>
            <a:r>
              <a:rPr lang="en-US" sz="3600" dirty="0"/>
              <a:t>TREATMENT OF INJURIES</a:t>
            </a:r>
          </a:p>
        </p:txBody>
      </p:sp>
      <p:sp>
        <p:nvSpPr>
          <p:cNvPr id="2" name="Content Placeholder 1"/>
          <p:cNvSpPr>
            <a:spLocks noGrp="1"/>
          </p:cNvSpPr>
          <p:nvPr>
            <p:ph idx="1"/>
          </p:nvPr>
        </p:nvSpPr>
        <p:spPr>
          <a:xfrm>
            <a:off x="-76200" y="792113"/>
            <a:ext cx="4495800" cy="2041369"/>
          </a:xfrm>
        </p:spPr>
        <p:txBody>
          <a:bodyPr>
            <a:normAutofit/>
          </a:bodyPr>
          <a:lstStyle/>
          <a:p>
            <a:r>
              <a:rPr lang="en-US" sz="1500" b="1" dirty="0"/>
              <a:t>03/07/2022: Orthopedic evaluation with Brett Menmuir, M.D. at Universal Spine and Joint specialists</a:t>
            </a:r>
            <a:endParaRPr lang="en-US" sz="1500" dirty="0"/>
          </a:p>
          <a:p>
            <a:r>
              <a:rPr lang="en-US" sz="1500" dirty="0"/>
              <a:t>Ongoing pain in his low back since the collision, reported his pain level as 8-9/10.</a:t>
            </a:r>
          </a:p>
          <a:p>
            <a:r>
              <a:rPr lang="en-US" sz="1500" dirty="0"/>
              <a:t>He is unable to perform home exercises or participate in therapy due to pain</a:t>
            </a:r>
          </a:p>
          <a:p>
            <a:endParaRPr lang="en-US" sz="1500" dirty="0"/>
          </a:p>
          <a:p>
            <a:endParaRPr lang="en-US" sz="1500" dirty="0"/>
          </a:p>
        </p:txBody>
      </p:sp>
      <p:sp>
        <p:nvSpPr>
          <p:cNvPr id="8" name="Content Placeholder 1"/>
          <p:cNvSpPr txBox="1">
            <a:spLocks/>
          </p:cNvSpPr>
          <p:nvPr/>
        </p:nvSpPr>
        <p:spPr>
          <a:xfrm>
            <a:off x="4533900" y="3307466"/>
            <a:ext cx="4495800" cy="2289858"/>
          </a:xfrm>
          <a:prstGeom prst="rect">
            <a:avLst/>
          </a:prstGeom>
        </p:spPr>
        <p:txBody>
          <a:bodyPr vert="horz">
            <a:normAutofit fontScale="92500" lnSpcReduction="10000"/>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r>
              <a:rPr lang="en-US" sz="1400" dirty="0"/>
              <a:t>Dr. Menmuir opined that within a reasonable degree of medical probability and certainty the patient sustained an injury to the lumbar spine as result of the motor vehicle collision on 02/08/2022.</a:t>
            </a:r>
          </a:p>
          <a:p>
            <a:r>
              <a:rPr lang="en-US" sz="1500" dirty="0"/>
              <a:t>The majority of Mr. XXX’s pain originated from the sacroiliac joints which have become dysfunctional and painful due to the collision.</a:t>
            </a:r>
          </a:p>
          <a:p>
            <a:r>
              <a:rPr lang="en-US" sz="1500" dirty="0"/>
              <a:t>He was recommended to continue to receive therapeutic sacroiliac joint injections with Dr. Li and if no improvement with injections then bilateral sacroiliac joint fusions was advised.</a:t>
            </a:r>
          </a:p>
          <a:p>
            <a:endParaRPr lang="en-US" sz="1500" dirty="0"/>
          </a:p>
          <a:p>
            <a:endParaRPr lang="en-US" sz="1500"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33700"/>
            <a:ext cx="4521326"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ight Arrow 12"/>
          <p:cNvSpPr/>
          <p:nvPr/>
        </p:nvSpPr>
        <p:spPr>
          <a:xfrm rot="10800000">
            <a:off x="4177279" y="4305298"/>
            <a:ext cx="900248" cy="3548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3475" y="716554"/>
            <a:ext cx="4086225" cy="24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a:xfrm rot="769978">
            <a:off x="4156258" y="1788569"/>
            <a:ext cx="1902839" cy="3324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41259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371600" y="114300"/>
            <a:ext cx="6324600" cy="495035"/>
          </a:xfrm>
        </p:spPr>
        <p:txBody>
          <a:bodyPr>
            <a:normAutofit fontScale="90000"/>
          </a:bodyPr>
          <a:lstStyle/>
          <a:p>
            <a:r>
              <a:rPr lang="en-US" sz="3600" dirty="0"/>
              <a:t>TREATMENT OF INJURIES</a:t>
            </a:r>
          </a:p>
        </p:txBody>
      </p:sp>
      <p:sp>
        <p:nvSpPr>
          <p:cNvPr id="2" name="Content Placeholder 1"/>
          <p:cNvSpPr>
            <a:spLocks noGrp="1"/>
          </p:cNvSpPr>
          <p:nvPr>
            <p:ph idx="1"/>
          </p:nvPr>
        </p:nvSpPr>
        <p:spPr>
          <a:xfrm>
            <a:off x="0" y="792113"/>
            <a:ext cx="4953000" cy="2827387"/>
          </a:xfrm>
        </p:spPr>
        <p:txBody>
          <a:bodyPr>
            <a:normAutofit fontScale="85000" lnSpcReduction="20000"/>
          </a:bodyPr>
          <a:lstStyle/>
          <a:p>
            <a:pPr marL="137160" indent="0">
              <a:buNone/>
            </a:pPr>
            <a:r>
              <a:rPr lang="en-US" sz="1500" b="1" dirty="0"/>
              <a:t>03/31/2022: Follow-up visit with Dr. Li</a:t>
            </a:r>
          </a:p>
          <a:p>
            <a:r>
              <a:rPr lang="en-US" sz="1500" dirty="0"/>
              <a:t>Based on Mr. XXX’s </a:t>
            </a:r>
            <a:r>
              <a:rPr lang="en-US" sz="1600" dirty="0"/>
              <a:t>history, physical exam in pain with provocative maneuvers, review of imaging, and failure to conservative treatments and procedures , Dr. Li opined that he was a candidate for sacroiliac joint fusion of the bilateral side.</a:t>
            </a:r>
          </a:p>
          <a:p>
            <a:r>
              <a:rPr lang="en-US" sz="1600" dirty="0"/>
              <a:t>This surgery would help relieve pain originating from the sacroiliac joint by distracting the joint and reducing laxity to prevent further movement an aggravation in the joint. The procedure to be performed using a posterior approach utilizing a posterior fusion system and placement of a cortical allograft bone implant.</a:t>
            </a:r>
          </a:p>
          <a:p>
            <a:r>
              <a:rPr lang="en-US" sz="1600" dirty="0"/>
              <a:t>Risks and benefits of the procedure were detailed</a:t>
            </a:r>
            <a:endParaRPr lang="en-US" sz="1500" dirty="0"/>
          </a:p>
        </p:txBody>
      </p:sp>
      <p:sp>
        <p:nvSpPr>
          <p:cNvPr id="3" name="Rectangle 2"/>
          <p:cNvSpPr/>
          <p:nvPr/>
        </p:nvSpPr>
        <p:spPr>
          <a:xfrm>
            <a:off x="4038600" y="4457700"/>
            <a:ext cx="5105400" cy="954107"/>
          </a:xfrm>
          <a:prstGeom prst="rect">
            <a:avLst/>
          </a:prstGeom>
        </p:spPr>
        <p:txBody>
          <a:bodyPr wrap="square">
            <a:spAutoFit/>
          </a:bodyPr>
          <a:lstStyle/>
          <a:p>
            <a:pPr lvl="0"/>
            <a:r>
              <a:rPr lang="en-US" sz="1400" b="1" dirty="0"/>
              <a:t>04/06/2022: Estimate correspondence by Jay Parekh, D.O.,</a:t>
            </a:r>
          </a:p>
          <a:p>
            <a:pPr marL="285750" lvl="0" indent="-285750">
              <a:buFont typeface="Arial" panose="020B0604020202020204" pitchFamily="34" charset="0"/>
              <a:buChar char="•"/>
            </a:pPr>
            <a:r>
              <a:rPr lang="en-US" sz="1400" dirty="0"/>
              <a:t>Mr. XXX was scheduled for a bilateral sacroiliac joint fusion on 04/13/2022 . The estimated cost of the global surgery can range between $140,000 to $160,000.</a:t>
            </a:r>
            <a:endParaRPr lang="en-US" sz="1400" b="1"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5086" y="594850"/>
            <a:ext cx="4114800" cy="3765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rot="1436521">
            <a:off x="4515863" y="1738230"/>
            <a:ext cx="555611" cy="2977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43300"/>
            <a:ext cx="3981450"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ight Arrow 7"/>
          <p:cNvSpPr/>
          <p:nvPr/>
        </p:nvSpPr>
        <p:spPr>
          <a:xfrm rot="12144916">
            <a:off x="3730320" y="4905279"/>
            <a:ext cx="721433" cy="2877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37788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62099"/>
            <a:ext cx="7543800" cy="4018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itle 14"/>
          <p:cNvSpPr>
            <a:spLocks noGrp="1"/>
          </p:cNvSpPr>
          <p:nvPr>
            <p:ph type="title"/>
          </p:nvPr>
        </p:nvSpPr>
        <p:spPr>
          <a:xfrm>
            <a:off x="1371600" y="114300"/>
            <a:ext cx="6324600" cy="495035"/>
          </a:xfrm>
        </p:spPr>
        <p:txBody>
          <a:bodyPr>
            <a:normAutofit fontScale="90000"/>
          </a:bodyPr>
          <a:lstStyle/>
          <a:p>
            <a:r>
              <a:rPr lang="en-US" sz="3600" dirty="0"/>
              <a:t>TREATMENT OF INJURIES</a:t>
            </a:r>
          </a:p>
        </p:txBody>
      </p:sp>
      <p:sp>
        <p:nvSpPr>
          <p:cNvPr id="2" name="Content Placeholder 1"/>
          <p:cNvSpPr>
            <a:spLocks noGrp="1"/>
          </p:cNvSpPr>
          <p:nvPr>
            <p:ph idx="1"/>
          </p:nvPr>
        </p:nvSpPr>
        <p:spPr>
          <a:xfrm>
            <a:off x="990600" y="876300"/>
            <a:ext cx="6781800" cy="693787"/>
          </a:xfrm>
        </p:spPr>
        <p:txBody>
          <a:bodyPr>
            <a:normAutofit/>
          </a:bodyPr>
          <a:lstStyle/>
          <a:p>
            <a:pPr marL="137160" indent="0" algn="ctr">
              <a:buNone/>
            </a:pPr>
            <a:r>
              <a:rPr lang="en-US" sz="1500" b="1" dirty="0"/>
              <a:t>04/13/2022: Dr. Li performed “BILATERAL ARTHRODESIS OF SACROILIAC JOINT FUSION”</a:t>
            </a:r>
          </a:p>
        </p:txBody>
      </p:sp>
    </p:spTree>
    <p:extLst>
      <p:ext uri="{BB962C8B-B14F-4D97-AF65-F5344CB8AC3E}">
        <p14:creationId xmlns:p14="http://schemas.microsoft.com/office/powerpoint/2010/main" val="1284935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371600" y="114300"/>
            <a:ext cx="6324600" cy="495035"/>
          </a:xfrm>
        </p:spPr>
        <p:txBody>
          <a:bodyPr>
            <a:normAutofit fontScale="90000"/>
          </a:bodyPr>
          <a:lstStyle/>
          <a:p>
            <a:r>
              <a:rPr lang="en-US" sz="3600" dirty="0"/>
              <a:t>TREATMENT OF INJURIES</a:t>
            </a:r>
          </a:p>
        </p:txBody>
      </p:sp>
      <p:sp>
        <p:nvSpPr>
          <p:cNvPr id="2" name="Content Placeholder 1"/>
          <p:cNvSpPr>
            <a:spLocks noGrp="1"/>
          </p:cNvSpPr>
          <p:nvPr>
            <p:ph idx="1"/>
          </p:nvPr>
        </p:nvSpPr>
        <p:spPr>
          <a:xfrm>
            <a:off x="990600" y="876300"/>
            <a:ext cx="6781800" cy="693787"/>
          </a:xfrm>
        </p:spPr>
        <p:txBody>
          <a:bodyPr>
            <a:normAutofit/>
          </a:bodyPr>
          <a:lstStyle/>
          <a:p>
            <a:pPr marL="137160" indent="0" algn="ctr">
              <a:buNone/>
            </a:pPr>
            <a:r>
              <a:rPr lang="en-US" sz="1500" b="1" dirty="0"/>
              <a:t>04/13/2022: Dr. Li performed “BILATERAL ARTHRODESIS OF SACROILIAC JOINT FUSION”</a:t>
            </a:r>
          </a:p>
          <a:p>
            <a:pPr lvl="0"/>
            <a:endParaRPr lang="en-US" sz="15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521108"/>
            <a:ext cx="2200275" cy="397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493858"/>
            <a:ext cx="5133975" cy="401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284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371600" y="114300"/>
            <a:ext cx="6324600" cy="495035"/>
          </a:xfrm>
        </p:spPr>
        <p:txBody>
          <a:bodyPr>
            <a:normAutofit fontScale="90000"/>
          </a:bodyPr>
          <a:lstStyle/>
          <a:p>
            <a:r>
              <a:rPr lang="en-US" sz="3600" dirty="0"/>
              <a:t>TREATMENT OF INJURIES</a:t>
            </a:r>
          </a:p>
        </p:txBody>
      </p:sp>
      <p:sp>
        <p:nvSpPr>
          <p:cNvPr id="2" name="Content Placeholder 1"/>
          <p:cNvSpPr>
            <a:spLocks noGrp="1"/>
          </p:cNvSpPr>
          <p:nvPr>
            <p:ph idx="1"/>
          </p:nvPr>
        </p:nvSpPr>
        <p:spPr>
          <a:xfrm>
            <a:off x="0" y="792113"/>
            <a:ext cx="4267199" cy="2065387"/>
          </a:xfrm>
        </p:spPr>
        <p:txBody>
          <a:bodyPr>
            <a:normAutofit/>
          </a:bodyPr>
          <a:lstStyle/>
          <a:p>
            <a:pPr marL="137160" indent="0">
              <a:buNone/>
            </a:pPr>
            <a:r>
              <a:rPr lang="en-US" sz="1500" b="1" dirty="0"/>
              <a:t>04/21/2022: Follow-up visit with Dr. Li</a:t>
            </a:r>
          </a:p>
          <a:p>
            <a:r>
              <a:rPr lang="en-US" sz="1500" dirty="0"/>
              <a:t>He was diagnosed with the following:</a:t>
            </a:r>
          </a:p>
          <a:p>
            <a:pPr lvl="1"/>
            <a:r>
              <a:rPr lang="en-US" sz="1100" dirty="0"/>
              <a:t>Acute pain due to trauma</a:t>
            </a:r>
          </a:p>
          <a:p>
            <a:pPr lvl="1"/>
            <a:r>
              <a:rPr lang="en-US" sz="1100" dirty="0"/>
              <a:t>Lumbar discogenic pain syndrome</a:t>
            </a:r>
          </a:p>
          <a:p>
            <a:pPr lvl="1"/>
            <a:r>
              <a:rPr lang="en-US" sz="1100" dirty="0"/>
              <a:t>Lumbar facet joint syndrome</a:t>
            </a:r>
          </a:p>
          <a:p>
            <a:pPr lvl="1"/>
            <a:r>
              <a:rPr lang="en-US" sz="1100" dirty="0"/>
              <a:t>Lumbar radicular syndrome</a:t>
            </a:r>
          </a:p>
          <a:p>
            <a:pPr lvl="1"/>
            <a:r>
              <a:rPr lang="en-US" sz="1100" dirty="0"/>
              <a:t>Radiculopathy, lumbar region</a:t>
            </a:r>
          </a:p>
          <a:p>
            <a:pPr lvl="1"/>
            <a:r>
              <a:rPr lang="en-US" sz="1100" dirty="0"/>
              <a:t>Sacroiliac joint pain</a:t>
            </a:r>
          </a:p>
          <a:p>
            <a:pPr lvl="1"/>
            <a:r>
              <a:rPr lang="en-US" sz="1100" dirty="0"/>
              <a:t>Fusion of lumbar spine</a:t>
            </a:r>
          </a:p>
          <a:p>
            <a:endParaRPr lang="en-US" sz="1500" dirty="0"/>
          </a:p>
        </p:txBody>
      </p:sp>
      <p:sp>
        <p:nvSpPr>
          <p:cNvPr id="3" name="Rectangle 2"/>
          <p:cNvSpPr/>
          <p:nvPr/>
        </p:nvSpPr>
        <p:spPr>
          <a:xfrm>
            <a:off x="4319827" y="3619798"/>
            <a:ext cx="4845305" cy="738664"/>
          </a:xfrm>
          <a:prstGeom prst="rect">
            <a:avLst/>
          </a:prstGeom>
        </p:spPr>
        <p:txBody>
          <a:bodyPr wrap="square">
            <a:spAutoFit/>
          </a:bodyPr>
          <a:lstStyle/>
          <a:p>
            <a:r>
              <a:rPr lang="en-US" sz="1400" b="1" dirty="0"/>
              <a:t>04/26/2022: Follow-up visit with Dr. Li</a:t>
            </a:r>
          </a:p>
          <a:p>
            <a:pPr marL="285750" lvl="0" indent="-285750">
              <a:buFont typeface="Arial" panose="020B0604020202020204" pitchFamily="34" charset="0"/>
              <a:buChar char="•"/>
            </a:pPr>
            <a:r>
              <a:rPr lang="en-US" sz="1400" dirty="0"/>
              <a:t>He was advised to receive physical therapy for the following week status post fusion surgery</a:t>
            </a:r>
            <a:endParaRPr lang="en-US" sz="1400" b="1" dirty="0"/>
          </a:p>
        </p:txBody>
      </p:sp>
      <p:sp>
        <p:nvSpPr>
          <p:cNvPr id="4" name="Right Arrow 3"/>
          <p:cNvSpPr/>
          <p:nvPr/>
        </p:nvSpPr>
        <p:spPr>
          <a:xfrm rot="21147565">
            <a:off x="3286523" y="1777530"/>
            <a:ext cx="814086" cy="3177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7502" y="800100"/>
            <a:ext cx="4716403" cy="1909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963882"/>
            <a:ext cx="3686175"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ight Arrow 10"/>
          <p:cNvSpPr/>
          <p:nvPr/>
        </p:nvSpPr>
        <p:spPr>
          <a:xfrm rot="13027395">
            <a:off x="3459966" y="3773771"/>
            <a:ext cx="1125128" cy="2728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85477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371600" y="114300"/>
            <a:ext cx="6324600" cy="495035"/>
          </a:xfrm>
        </p:spPr>
        <p:txBody>
          <a:bodyPr>
            <a:normAutofit fontScale="90000"/>
          </a:bodyPr>
          <a:lstStyle/>
          <a:p>
            <a:r>
              <a:rPr lang="en-US" sz="3600" dirty="0"/>
              <a:t>TREATMENT OF INJURIES</a:t>
            </a:r>
          </a:p>
        </p:txBody>
      </p:sp>
      <p:sp>
        <p:nvSpPr>
          <p:cNvPr id="2" name="Content Placeholder 1"/>
          <p:cNvSpPr>
            <a:spLocks noGrp="1"/>
          </p:cNvSpPr>
          <p:nvPr>
            <p:ph idx="1"/>
          </p:nvPr>
        </p:nvSpPr>
        <p:spPr>
          <a:xfrm>
            <a:off x="0" y="800100"/>
            <a:ext cx="3962400" cy="3505200"/>
          </a:xfrm>
        </p:spPr>
        <p:txBody>
          <a:bodyPr>
            <a:normAutofit/>
          </a:bodyPr>
          <a:lstStyle/>
          <a:p>
            <a:pPr marL="137160" indent="0">
              <a:buNone/>
            </a:pPr>
            <a:r>
              <a:rPr lang="en-US" sz="1600" b="1" dirty="0"/>
              <a:t>06/01/2022- 07/11/2022: CORA Physical Therapy</a:t>
            </a:r>
          </a:p>
          <a:p>
            <a:r>
              <a:rPr lang="en-US" sz="1500" dirty="0"/>
              <a:t>He was diagnosed with :</a:t>
            </a:r>
          </a:p>
          <a:p>
            <a:pPr lvl="1"/>
            <a:r>
              <a:rPr lang="en-US" sz="1100" dirty="0"/>
              <a:t>Sacrococcygeal disorders </a:t>
            </a:r>
          </a:p>
          <a:p>
            <a:r>
              <a:rPr lang="en-US" sz="1500" dirty="0"/>
              <a:t>Treatment received:</a:t>
            </a:r>
          </a:p>
          <a:p>
            <a:pPr lvl="1"/>
            <a:r>
              <a:rPr lang="en-US" sz="1200" dirty="0"/>
              <a:t>Application of hot and cold packs </a:t>
            </a:r>
          </a:p>
          <a:p>
            <a:pPr lvl="1"/>
            <a:r>
              <a:rPr lang="en-US" sz="1200" dirty="0"/>
              <a:t>Therapeutic Exercises</a:t>
            </a:r>
          </a:p>
          <a:p>
            <a:pPr lvl="1"/>
            <a:r>
              <a:rPr lang="en-US" sz="1200" dirty="0"/>
              <a:t>Electrical Stimulation</a:t>
            </a:r>
          </a:p>
          <a:p>
            <a:pPr lvl="1"/>
            <a:r>
              <a:rPr lang="en-US" sz="1200" dirty="0"/>
              <a:t>Therapeutic Exercise</a:t>
            </a:r>
          </a:p>
          <a:p>
            <a:pPr lvl="1"/>
            <a:r>
              <a:rPr lang="en-US" sz="1200" dirty="0"/>
              <a:t>Neuromuscular Re-education</a:t>
            </a:r>
          </a:p>
          <a:p>
            <a:pPr lvl="1"/>
            <a:r>
              <a:rPr lang="en-US" sz="1200" dirty="0"/>
              <a:t>Manual Therapy</a:t>
            </a:r>
          </a:p>
          <a:p>
            <a:pPr lvl="1"/>
            <a:r>
              <a:rPr lang="en-US" sz="1200" dirty="0"/>
              <a:t>Gait Training</a:t>
            </a:r>
            <a:endParaRPr lang="en-US" sz="1100" dirty="0"/>
          </a:p>
        </p:txBody>
      </p:sp>
      <p:sp>
        <p:nvSpPr>
          <p:cNvPr id="3" name="Rectangle 2"/>
          <p:cNvSpPr/>
          <p:nvPr/>
        </p:nvSpPr>
        <p:spPr>
          <a:xfrm>
            <a:off x="3962400" y="1943100"/>
            <a:ext cx="5029200" cy="584775"/>
          </a:xfrm>
          <a:prstGeom prst="rect">
            <a:avLst/>
          </a:prstGeom>
        </p:spPr>
        <p:txBody>
          <a:bodyPr wrap="square">
            <a:spAutoFit/>
          </a:bodyPr>
          <a:lstStyle/>
          <a:p>
            <a:r>
              <a:rPr lang="en-US" sz="1600" b="1" dirty="0"/>
              <a:t>FUNCTIONAL STATUS OF MR. XXX AS ON 07/11/2022:</a:t>
            </a:r>
          </a:p>
        </p:txBody>
      </p:sp>
      <p:graphicFrame>
        <p:nvGraphicFramePr>
          <p:cNvPr id="6" name="Table 5"/>
          <p:cNvGraphicFramePr>
            <a:graphicFrameLocks noGrp="1"/>
          </p:cNvGraphicFramePr>
          <p:nvPr>
            <p:extLst>
              <p:ext uri="{D42A27DB-BD31-4B8C-83A1-F6EECF244321}">
                <p14:modId xmlns:p14="http://schemas.microsoft.com/office/powerpoint/2010/main" val="3383751986"/>
              </p:ext>
            </p:extLst>
          </p:nvPr>
        </p:nvGraphicFramePr>
        <p:xfrm>
          <a:off x="4038601" y="2552700"/>
          <a:ext cx="4952999" cy="2987040"/>
        </p:xfrm>
        <a:graphic>
          <a:graphicData uri="http://schemas.openxmlformats.org/drawingml/2006/table">
            <a:tbl>
              <a:tblPr firstRow="1" firstCol="1" bandRow="1">
                <a:tableStyleId>{5C22544A-7EE6-4342-B048-85BDC9FD1C3A}</a:tableStyleId>
              </a:tblPr>
              <a:tblGrid>
                <a:gridCol w="951816">
                  <a:extLst>
                    <a:ext uri="{9D8B030D-6E8A-4147-A177-3AD203B41FA5}">
                      <a16:colId xmlns:a16="http://schemas.microsoft.com/office/drawing/2014/main" xmlns="" val="20000"/>
                    </a:ext>
                  </a:extLst>
                </a:gridCol>
                <a:gridCol w="946560">
                  <a:extLst>
                    <a:ext uri="{9D8B030D-6E8A-4147-A177-3AD203B41FA5}">
                      <a16:colId xmlns:a16="http://schemas.microsoft.com/office/drawing/2014/main" xmlns="" val="20001"/>
                    </a:ext>
                  </a:extLst>
                </a:gridCol>
                <a:gridCol w="1005718">
                  <a:extLst>
                    <a:ext uri="{9D8B030D-6E8A-4147-A177-3AD203B41FA5}">
                      <a16:colId xmlns:a16="http://schemas.microsoft.com/office/drawing/2014/main" xmlns="" val="20002"/>
                    </a:ext>
                  </a:extLst>
                </a:gridCol>
                <a:gridCol w="2048905">
                  <a:extLst>
                    <a:ext uri="{9D8B030D-6E8A-4147-A177-3AD203B41FA5}">
                      <a16:colId xmlns:a16="http://schemas.microsoft.com/office/drawing/2014/main" xmlns="" val="20003"/>
                    </a:ext>
                  </a:extLst>
                </a:gridCol>
              </a:tblGrid>
              <a:tr h="373380">
                <a:tc>
                  <a:txBody>
                    <a:bodyPr/>
                    <a:lstStyle/>
                    <a:p>
                      <a:pPr marL="0" marR="0">
                        <a:spcBef>
                          <a:spcPts val="0"/>
                        </a:spcBef>
                        <a:spcAft>
                          <a:spcPts val="0"/>
                        </a:spcAft>
                      </a:pPr>
                      <a:r>
                        <a:rPr lang="en-US" sz="1100" dirty="0">
                          <a:effectLst/>
                        </a:rPr>
                        <a:t>Activity</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100" dirty="0">
                          <a:effectLst/>
                        </a:rPr>
                        <a:t>Current</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100" dirty="0">
                          <a:effectLst/>
                        </a:rPr>
                        <a:t>At Evaluation</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100" dirty="0">
                          <a:effectLst/>
                        </a:rPr>
                        <a:t>Description of current level of function</a:t>
                      </a:r>
                      <a:endParaRPr lang="en-US" sz="1200" dirty="0">
                        <a:effectLst/>
                        <a:latin typeface="Times New Roman"/>
                        <a:ea typeface="Times New Roman"/>
                      </a:endParaRPr>
                    </a:p>
                  </a:txBody>
                  <a:tcPr marL="68580" marR="68580" marT="0" marB="0"/>
                </a:tc>
                <a:extLst>
                  <a:ext uri="{0D108BD9-81ED-4DB2-BD59-A6C34878D82A}">
                    <a16:rowId xmlns:a16="http://schemas.microsoft.com/office/drawing/2014/main" xmlns="" val="10000"/>
                  </a:ext>
                </a:extLst>
              </a:tr>
              <a:tr h="560070">
                <a:tc>
                  <a:txBody>
                    <a:bodyPr/>
                    <a:lstStyle/>
                    <a:p>
                      <a:pPr marL="0" marR="0">
                        <a:spcBef>
                          <a:spcPts val="0"/>
                        </a:spcBef>
                        <a:spcAft>
                          <a:spcPts val="0"/>
                        </a:spcAft>
                      </a:pPr>
                      <a:r>
                        <a:rPr lang="en-US" sz="1100" dirty="0">
                          <a:effectLst/>
                        </a:rPr>
                        <a:t>Walking on even surfaces</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100" dirty="0">
                          <a:effectLst/>
                        </a:rPr>
                        <a:t>Moderate difficulty</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100" dirty="0">
                          <a:effectLst/>
                        </a:rPr>
                        <a:t>Moderate difficulty</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100" dirty="0">
                          <a:effectLst/>
                        </a:rPr>
                        <a:t>Walking about 25 minutes at a time, three times per day</a:t>
                      </a:r>
                      <a:endParaRPr lang="en-US" sz="1200" dirty="0">
                        <a:effectLst/>
                        <a:latin typeface="Times New Roman"/>
                        <a:ea typeface="Times New Roman"/>
                      </a:endParaRPr>
                    </a:p>
                  </a:txBody>
                  <a:tcPr marL="68580" marR="68580" marT="0" marB="0"/>
                </a:tc>
                <a:extLst>
                  <a:ext uri="{0D108BD9-81ED-4DB2-BD59-A6C34878D82A}">
                    <a16:rowId xmlns:a16="http://schemas.microsoft.com/office/drawing/2014/main" xmlns="" val="10001"/>
                  </a:ext>
                </a:extLst>
              </a:tr>
              <a:tr h="560070">
                <a:tc>
                  <a:txBody>
                    <a:bodyPr/>
                    <a:lstStyle/>
                    <a:p>
                      <a:pPr marL="0" marR="0">
                        <a:spcBef>
                          <a:spcPts val="0"/>
                        </a:spcBef>
                        <a:spcAft>
                          <a:spcPts val="0"/>
                        </a:spcAft>
                      </a:pPr>
                      <a:r>
                        <a:rPr lang="en-US" sz="1100" dirty="0">
                          <a:effectLst/>
                        </a:rPr>
                        <a:t>Lifting &gt;5lbs</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100" dirty="0">
                          <a:effectLst/>
                        </a:rPr>
                        <a:t>Maximal difficulty</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100" dirty="0">
                          <a:effectLst/>
                        </a:rPr>
                        <a:t>Maximal difficulty</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100" dirty="0">
                          <a:effectLst/>
                        </a:rPr>
                        <a:t>Carrying with both UE 5-10# with noted increase lumbar pain</a:t>
                      </a:r>
                      <a:endParaRPr lang="en-US" sz="1200" dirty="0">
                        <a:effectLst/>
                        <a:latin typeface="Times New Roman"/>
                        <a:ea typeface="Times New Roman"/>
                      </a:endParaRPr>
                    </a:p>
                  </a:txBody>
                  <a:tcPr marL="68580" marR="68580" marT="0" marB="0"/>
                </a:tc>
                <a:extLst>
                  <a:ext uri="{0D108BD9-81ED-4DB2-BD59-A6C34878D82A}">
                    <a16:rowId xmlns:a16="http://schemas.microsoft.com/office/drawing/2014/main" xmlns="" val="10002"/>
                  </a:ext>
                </a:extLst>
              </a:tr>
              <a:tr h="746760">
                <a:tc>
                  <a:txBody>
                    <a:bodyPr/>
                    <a:lstStyle/>
                    <a:p>
                      <a:pPr marL="0" marR="0">
                        <a:spcBef>
                          <a:spcPts val="0"/>
                        </a:spcBef>
                        <a:spcAft>
                          <a:spcPts val="0"/>
                        </a:spcAft>
                      </a:pPr>
                      <a:r>
                        <a:rPr lang="en-US" sz="1100" dirty="0">
                          <a:effectLst/>
                        </a:rPr>
                        <a:t>Recreational activities</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100" dirty="0">
                          <a:effectLst/>
                        </a:rPr>
                        <a:t>Unable to do</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100" dirty="0">
                          <a:effectLst/>
                        </a:rPr>
                        <a:t>Unable to do</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100" dirty="0">
                          <a:effectLst/>
                        </a:rPr>
                        <a:t>Participates in shooting, anxiety, working out at the gym but has not returned at this point</a:t>
                      </a:r>
                      <a:endParaRPr lang="en-US" sz="1200" dirty="0">
                        <a:effectLst/>
                        <a:latin typeface="Times New Roman"/>
                        <a:ea typeface="Times New Roman"/>
                      </a:endParaRPr>
                    </a:p>
                  </a:txBody>
                  <a:tcPr marL="68580" marR="68580" marT="0" marB="0"/>
                </a:tc>
                <a:extLst>
                  <a:ext uri="{0D108BD9-81ED-4DB2-BD59-A6C34878D82A}">
                    <a16:rowId xmlns:a16="http://schemas.microsoft.com/office/drawing/2014/main" xmlns="" val="10003"/>
                  </a:ext>
                </a:extLst>
              </a:tr>
              <a:tr h="746760">
                <a:tc>
                  <a:txBody>
                    <a:bodyPr/>
                    <a:lstStyle/>
                    <a:p>
                      <a:pPr marL="0" marR="0">
                        <a:spcBef>
                          <a:spcPts val="0"/>
                        </a:spcBef>
                        <a:spcAft>
                          <a:spcPts val="0"/>
                        </a:spcAft>
                      </a:pPr>
                      <a:r>
                        <a:rPr lang="en-US" sz="1100" dirty="0">
                          <a:effectLst/>
                        </a:rPr>
                        <a:t>Balancing</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100" dirty="0">
                          <a:effectLst/>
                        </a:rPr>
                        <a:t>Moderate difficulty</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100" dirty="0">
                          <a:effectLst/>
                        </a:rPr>
                        <a:t>Moderate difficulty</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pPr>
                      <a:r>
                        <a:rPr lang="en-US" sz="1100" dirty="0">
                          <a:effectLst/>
                        </a:rPr>
                        <a:t>Notices decreased strength overall and feeling stiff and off balance still but not as often</a:t>
                      </a:r>
                      <a:endParaRPr lang="en-US" sz="1200" dirty="0">
                        <a:effectLst/>
                        <a:latin typeface="Times New Roman"/>
                        <a:ea typeface="Times New Roman"/>
                      </a:endParaRPr>
                    </a:p>
                  </a:txBody>
                  <a:tcPr marL="68580" marR="68580" marT="0" marB="0"/>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531842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PERSONAL DETAILS</a:t>
            </a:r>
          </a:p>
        </p:txBody>
      </p:sp>
      <p:sp>
        <p:nvSpPr>
          <p:cNvPr id="3" name="Content Placeholder 2"/>
          <p:cNvSpPr>
            <a:spLocks noGrp="1"/>
          </p:cNvSpPr>
          <p:nvPr>
            <p:ph idx="1"/>
          </p:nvPr>
        </p:nvSpPr>
        <p:spPr/>
        <p:txBody>
          <a:bodyPr>
            <a:normAutofit/>
          </a:bodyPr>
          <a:lstStyle/>
          <a:p>
            <a:r>
              <a:rPr lang="en-US" sz="2000" b="1" dirty="0"/>
              <a:t>Date of birth: </a:t>
            </a:r>
            <a:r>
              <a:rPr lang="en-US" sz="2000" dirty="0"/>
              <a:t>May 31, 1991</a:t>
            </a:r>
          </a:p>
          <a:p>
            <a:r>
              <a:rPr lang="en-US" sz="2000" b="1" dirty="0"/>
              <a:t>Gender: </a:t>
            </a:r>
            <a:r>
              <a:rPr lang="en-US" sz="2000" dirty="0"/>
              <a:t>Male</a:t>
            </a:r>
          </a:p>
          <a:p>
            <a:r>
              <a:rPr lang="en-US" sz="2000" b="1" dirty="0"/>
              <a:t>SSN number: __________</a:t>
            </a:r>
          </a:p>
          <a:p>
            <a:r>
              <a:rPr lang="en-US" sz="2000" b="1" dirty="0"/>
              <a:t>Current residence: </a:t>
            </a:r>
            <a:r>
              <a:rPr lang="fr-FR" sz="2000" dirty="0"/>
              <a:t>126 Palm Avenue, Auburndale, FL 33823</a:t>
            </a:r>
          </a:p>
          <a:p>
            <a:r>
              <a:rPr lang="en-US" sz="2000" b="1" dirty="0"/>
              <a:t>Martial status: </a:t>
            </a:r>
            <a:r>
              <a:rPr lang="en-US" sz="2000" dirty="0"/>
              <a:t>Single </a:t>
            </a:r>
          </a:p>
          <a:p>
            <a:pPr lvl="1"/>
            <a:r>
              <a:rPr lang="fr-FR" sz="2000" dirty="0"/>
              <a:t>Spouse ( s): None</a:t>
            </a:r>
            <a:endParaRPr lang="en-US" sz="2000" b="1" dirty="0"/>
          </a:p>
          <a:p>
            <a:r>
              <a:rPr lang="fr-FR" sz="2000" b="1" dirty="0"/>
              <a:t>Employment status: </a:t>
            </a:r>
            <a:r>
              <a:rPr lang="en-US" sz="2000" dirty="0"/>
              <a:t>IT contractor, on site and not working since incident (February 8, 2022)</a:t>
            </a:r>
            <a:endParaRPr lang="fr-FR" sz="2000" dirty="0"/>
          </a:p>
        </p:txBody>
      </p:sp>
    </p:spTree>
    <p:extLst>
      <p:ext uri="{BB962C8B-B14F-4D97-AF65-F5344CB8AC3E}">
        <p14:creationId xmlns:p14="http://schemas.microsoft.com/office/powerpoint/2010/main" val="3171102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371600" y="114300"/>
            <a:ext cx="6324600" cy="495035"/>
          </a:xfrm>
        </p:spPr>
        <p:txBody>
          <a:bodyPr>
            <a:normAutofit fontScale="90000"/>
          </a:bodyPr>
          <a:lstStyle/>
          <a:p>
            <a:r>
              <a:rPr lang="en-US" sz="3600" dirty="0"/>
              <a:t>TREATMENT OF INJURIES</a:t>
            </a:r>
          </a:p>
        </p:txBody>
      </p:sp>
      <p:sp>
        <p:nvSpPr>
          <p:cNvPr id="2" name="Content Placeholder 1"/>
          <p:cNvSpPr>
            <a:spLocks noGrp="1"/>
          </p:cNvSpPr>
          <p:nvPr>
            <p:ph idx="1"/>
          </p:nvPr>
        </p:nvSpPr>
        <p:spPr>
          <a:xfrm>
            <a:off x="0" y="792113"/>
            <a:ext cx="4454573" cy="2827387"/>
          </a:xfrm>
        </p:spPr>
        <p:txBody>
          <a:bodyPr>
            <a:noAutofit/>
          </a:bodyPr>
          <a:lstStyle/>
          <a:p>
            <a:pPr marL="137160" indent="0">
              <a:buNone/>
            </a:pPr>
            <a:r>
              <a:rPr lang="en-US" sz="1600" b="1" dirty="0"/>
              <a:t>07/19/2022: Follow-up visit with Dr. Li:</a:t>
            </a:r>
          </a:p>
          <a:p>
            <a:r>
              <a:rPr lang="en-US" sz="1400" dirty="0"/>
              <a:t>He continued to have burning and aching pain in his low back.</a:t>
            </a:r>
          </a:p>
          <a:p>
            <a:r>
              <a:rPr lang="en-US" sz="1400" dirty="0"/>
              <a:t>He was diagnosed with the following:</a:t>
            </a:r>
          </a:p>
          <a:p>
            <a:pPr lvl="1"/>
            <a:r>
              <a:rPr lang="en-US" sz="1400" dirty="0"/>
              <a:t>Chronic pain due to trauma </a:t>
            </a:r>
          </a:p>
          <a:p>
            <a:pPr lvl="1"/>
            <a:r>
              <a:rPr lang="en-US" sz="1400" dirty="0"/>
              <a:t>Lumbar discogenic pain syndrome</a:t>
            </a:r>
          </a:p>
          <a:p>
            <a:pPr lvl="1"/>
            <a:r>
              <a:rPr lang="en-US" sz="1400" dirty="0"/>
              <a:t>Lumbar facet joint syndrome</a:t>
            </a:r>
          </a:p>
          <a:p>
            <a:pPr lvl="1"/>
            <a:r>
              <a:rPr lang="en-US" sz="1400" dirty="0"/>
              <a:t>Lumbar radicular syndrome</a:t>
            </a:r>
          </a:p>
          <a:p>
            <a:pPr lvl="1"/>
            <a:r>
              <a:rPr lang="en-US" sz="1400" dirty="0"/>
              <a:t>Radiculopathy, lumbar region</a:t>
            </a:r>
          </a:p>
          <a:p>
            <a:pPr lvl="1"/>
            <a:r>
              <a:rPr lang="en-US" sz="1400" dirty="0"/>
              <a:t>Sacroiliac joint pain</a:t>
            </a:r>
          </a:p>
        </p:txBody>
      </p:sp>
      <p:sp>
        <p:nvSpPr>
          <p:cNvPr id="3" name="Rectangle 2"/>
          <p:cNvSpPr/>
          <p:nvPr/>
        </p:nvSpPr>
        <p:spPr>
          <a:xfrm>
            <a:off x="533400" y="4447572"/>
            <a:ext cx="8458200" cy="738664"/>
          </a:xfrm>
          <a:prstGeom prst="rect">
            <a:avLst/>
          </a:prstGeom>
        </p:spPr>
        <p:txBody>
          <a:bodyPr wrap="square">
            <a:spAutoFit/>
          </a:bodyPr>
          <a:lstStyle/>
          <a:p>
            <a:pPr marL="285750" lvl="0" indent="-285750">
              <a:buFont typeface="Arial" panose="020B0604020202020204" pitchFamily="34" charset="0"/>
              <a:buChar char="•"/>
            </a:pPr>
            <a:r>
              <a:rPr lang="en-US" sz="1400" dirty="0"/>
              <a:t>Dr. Li advised additional intervention including epidural steroid injection to reduce inflammation and pain in the lumbar spine. Mr. XXX was instructed to slowly increase his activity levels as tolerated.</a:t>
            </a:r>
            <a:endParaRPr lang="en-US" sz="1400" b="1" dirty="0"/>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6195" y="1349414"/>
            <a:ext cx="4648200" cy="2837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ight Arrow 10"/>
          <p:cNvSpPr/>
          <p:nvPr/>
        </p:nvSpPr>
        <p:spPr>
          <a:xfrm rot="19075544">
            <a:off x="3189260" y="3910563"/>
            <a:ext cx="1199478" cy="2542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76042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371600" y="114300"/>
            <a:ext cx="6324600" cy="495035"/>
          </a:xfrm>
        </p:spPr>
        <p:txBody>
          <a:bodyPr>
            <a:normAutofit fontScale="90000"/>
          </a:bodyPr>
          <a:lstStyle/>
          <a:p>
            <a:r>
              <a:rPr lang="en-US" sz="3600" dirty="0"/>
              <a:t>TREATMENT OF INJURIES</a:t>
            </a:r>
          </a:p>
        </p:txBody>
      </p:sp>
      <p:sp>
        <p:nvSpPr>
          <p:cNvPr id="2" name="Content Placeholder 1"/>
          <p:cNvSpPr>
            <a:spLocks noGrp="1"/>
          </p:cNvSpPr>
          <p:nvPr>
            <p:ph idx="1"/>
          </p:nvPr>
        </p:nvSpPr>
        <p:spPr>
          <a:xfrm>
            <a:off x="0" y="792113"/>
            <a:ext cx="4454573" cy="3017887"/>
          </a:xfrm>
        </p:spPr>
        <p:txBody>
          <a:bodyPr>
            <a:noAutofit/>
          </a:bodyPr>
          <a:lstStyle/>
          <a:p>
            <a:pPr marL="137160" indent="0">
              <a:buNone/>
            </a:pPr>
            <a:r>
              <a:rPr lang="en-US" sz="1400" b="1" dirty="0"/>
              <a:t>09/26/2022: Follow-up visit with Dr. Li:</a:t>
            </a:r>
          </a:p>
          <a:p>
            <a:pPr marL="137160" indent="0">
              <a:buNone/>
            </a:pPr>
            <a:endParaRPr lang="en-US" sz="1400" b="1" dirty="0"/>
          </a:p>
          <a:p>
            <a:r>
              <a:rPr lang="en-US" sz="1400" dirty="0"/>
              <a:t>He continued to have ongoing radicular pain that radiated down to his legs</a:t>
            </a:r>
          </a:p>
          <a:p>
            <a:r>
              <a:rPr lang="en-US" sz="1400" dirty="0"/>
              <a:t>He was diagnosed with the following</a:t>
            </a:r>
          </a:p>
          <a:p>
            <a:pPr lvl="1"/>
            <a:r>
              <a:rPr lang="en-US" sz="1400" dirty="0"/>
              <a:t>Chronic pain due to trauma </a:t>
            </a:r>
          </a:p>
          <a:p>
            <a:pPr lvl="1"/>
            <a:r>
              <a:rPr lang="en-US" sz="1400" dirty="0"/>
              <a:t>Lumbar discogenic pain syndrome</a:t>
            </a:r>
          </a:p>
          <a:p>
            <a:pPr lvl="1"/>
            <a:r>
              <a:rPr lang="en-US" sz="1400" dirty="0"/>
              <a:t>Lumbar facet joint syndrome</a:t>
            </a:r>
          </a:p>
          <a:p>
            <a:pPr lvl="1"/>
            <a:r>
              <a:rPr lang="en-US" sz="1400" dirty="0"/>
              <a:t>Lumbar radicular syndrome</a:t>
            </a:r>
          </a:p>
          <a:p>
            <a:pPr lvl="1"/>
            <a:r>
              <a:rPr lang="en-US" sz="1400" dirty="0"/>
              <a:t>Radiculopathy, lumbar region</a:t>
            </a:r>
          </a:p>
          <a:p>
            <a:pPr lvl="1"/>
            <a:r>
              <a:rPr lang="en-US" sz="1400" dirty="0"/>
              <a:t>Sacroiliac joint pain</a:t>
            </a:r>
          </a:p>
        </p:txBody>
      </p:sp>
      <p:sp>
        <p:nvSpPr>
          <p:cNvPr id="3" name="Rectangle 2"/>
          <p:cNvSpPr/>
          <p:nvPr/>
        </p:nvSpPr>
        <p:spPr>
          <a:xfrm>
            <a:off x="515073" y="4078240"/>
            <a:ext cx="8458200" cy="738664"/>
          </a:xfrm>
          <a:prstGeom prst="rect">
            <a:avLst/>
          </a:prstGeom>
        </p:spPr>
        <p:txBody>
          <a:bodyPr wrap="square">
            <a:spAutoFit/>
          </a:bodyPr>
          <a:lstStyle/>
          <a:p>
            <a:pPr marL="285750" lvl="0" indent="-285750">
              <a:buFont typeface="Arial" panose="020B0604020202020204" pitchFamily="34" charset="0"/>
              <a:buChar char="•"/>
            </a:pPr>
            <a:r>
              <a:rPr lang="en-US" sz="1400" dirty="0"/>
              <a:t>Dr. Li recommended him to obtain MRIs of his thoracic spine for pre-surgical planning to consider him for spinal cord stimulation procedure. The goal of the procedure was to reduce the intake of medications, increase function and improve the quality of life.</a:t>
            </a:r>
            <a:endParaRPr lang="en-US" sz="1400" b="1"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181100"/>
            <a:ext cx="42672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ight Arrow 6"/>
          <p:cNvSpPr/>
          <p:nvPr/>
        </p:nvSpPr>
        <p:spPr>
          <a:xfrm rot="18165409">
            <a:off x="3303975" y="3031125"/>
            <a:ext cx="1434663" cy="3020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143537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371600" y="114300"/>
            <a:ext cx="6324600" cy="495035"/>
          </a:xfrm>
        </p:spPr>
        <p:txBody>
          <a:bodyPr>
            <a:normAutofit fontScale="90000"/>
          </a:bodyPr>
          <a:lstStyle/>
          <a:p>
            <a:r>
              <a:rPr lang="en-US" sz="3600" dirty="0"/>
              <a:t>TREATMENT OF INJURIES</a:t>
            </a:r>
          </a:p>
        </p:txBody>
      </p:sp>
      <p:sp>
        <p:nvSpPr>
          <p:cNvPr id="2" name="Content Placeholder 1"/>
          <p:cNvSpPr>
            <a:spLocks noGrp="1"/>
          </p:cNvSpPr>
          <p:nvPr>
            <p:ph idx="1"/>
          </p:nvPr>
        </p:nvSpPr>
        <p:spPr>
          <a:xfrm>
            <a:off x="4572000" y="1028700"/>
            <a:ext cx="4438409" cy="3086881"/>
          </a:xfrm>
        </p:spPr>
        <p:txBody>
          <a:bodyPr>
            <a:normAutofit/>
          </a:bodyPr>
          <a:lstStyle/>
          <a:p>
            <a:pPr marL="137160" indent="0">
              <a:buNone/>
            </a:pPr>
            <a:r>
              <a:rPr lang="en-US" sz="1500" b="1" dirty="0"/>
              <a:t>10/04/2022: Correspondence of estimate by Chintan Desai, M.D.,:</a:t>
            </a:r>
          </a:p>
          <a:p>
            <a:r>
              <a:rPr lang="en-US" sz="1500" dirty="0"/>
              <a:t>Mr. XXX was scheduled for a spinal cord stimulator trial on 10/12/2022 . The estimated cost of the global procedure/trial can range between $60,000 to $80,000 </a:t>
            </a:r>
          </a:p>
          <a:p>
            <a:r>
              <a:rPr lang="en-US" sz="1500" dirty="0"/>
              <a:t>In positive response from the trial, it was decided to proceed with the implant at an estimated cost of the global procedure/implant can range between $150,000-$200,000.</a:t>
            </a:r>
          </a:p>
        </p:txBody>
      </p:sp>
      <p:sp>
        <p:nvSpPr>
          <p:cNvPr id="3" name="Rectangle 2"/>
          <p:cNvSpPr/>
          <p:nvPr/>
        </p:nvSpPr>
        <p:spPr>
          <a:xfrm>
            <a:off x="3048000" y="4253061"/>
            <a:ext cx="5943600" cy="1461939"/>
          </a:xfrm>
          <a:prstGeom prst="rect">
            <a:avLst/>
          </a:prstGeom>
        </p:spPr>
        <p:txBody>
          <a:bodyPr wrap="square">
            <a:spAutoFit/>
          </a:bodyPr>
          <a:lstStyle/>
          <a:p>
            <a:pPr lvl="0"/>
            <a:r>
              <a:rPr lang="en-US" sz="1500" b="1" dirty="0"/>
              <a:t>10/05/2022: MRI of thoracic spine performed at Advanced Diagnostic Group:</a:t>
            </a:r>
          </a:p>
          <a:p>
            <a:pPr lvl="0"/>
            <a:endParaRPr lang="en-US" sz="1500" b="1" dirty="0"/>
          </a:p>
          <a:p>
            <a:pPr marL="285750" lvl="0" indent="-285750">
              <a:buFont typeface="Arial" panose="020B0604020202020204" pitchFamily="34" charset="0"/>
              <a:buChar char="•"/>
            </a:pPr>
            <a:r>
              <a:rPr lang="en-US" sz="1500" dirty="0"/>
              <a:t>T3-4: Poster central disc herniation/protrusion compressing the thecal sac.</a:t>
            </a:r>
            <a:endParaRPr lang="en-US" sz="1500" b="1" dirty="0"/>
          </a:p>
          <a:p>
            <a:pPr lvl="0"/>
            <a:endParaRPr lang="en-US" sz="1400" b="1"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37" y="612226"/>
            <a:ext cx="4118470" cy="3640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a:xfrm rot="10270224">
            <a:off x="4106028" y="2332599"/>
            <a:ext cx="972314" cy="3543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4931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371600" y="114300"/>
            <a:ext cx="6324600" cy="495035"/>
          </a:xfrm>
        </p:spPr>
        <p:txBody>
          <a:bodyPr>
            <a:normAutofit fontScale="90000"/>
          </a:bodyPr>
          <a:lstStyle/>
          <a:p>
            <a:r>
              <a:rPr lang="en-US" sz="3600" dirty="0"/>
              <a:t>TREATMENT OF INJURIES</a:t>
            </a:r>
          </a:p>
        </p:txBody>
      </p:sp>
      <p:sp>
        <p:nvSpPr>
          <p:cNvPr id="2" name="Content Placeholder 1"/>
          <p:cNvSpPr>
            <a:spLocks noGrp="1"/>
          </p:cNvSpPr>
          <p:nvPr>
            <p:ph idx="1"/>
          </p:nvPr>
        </p:nvSpPr>
        <p:spPr>
          <a:xfrm>
            <a:off x="990600" y="723900"/>
            <a:ext cx="7010400" cy="533399"/>
          </a:xfrm>
        </p:spPr>
        <p:txBody>
          <a:bodyPr>
            <a:normAutofit lnSpcReduction="10000"/>
          </a:bodyPr>
          <a:lstStyle/>
          <a:p>
            <a:pPr marL="137160" indent="0" algn="ctr">
              <a:buNone/>
            </a:pPr>
            <a:r>
              <a:rPr lang="en-US" sz="1500" b="1" dirty="0"/>
              <a:t>10/12/2022: Dr. Li performed “SPINAL CORD STIMULATOR TRIAL LEAD PLACEMENT X 2”</a:t>
            </a:r>
          </a:p>
          <a:p>
            <a:pPr lvl="0"/>
            <a:endParaRPr lang="en-US" sz="1500"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409700"/>
            <a:ext cx="6781800" cy="4124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9377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371600" y="114300"/>
            <a:ext cx="6324600" cy="495035"/>
          </a:xfrm>
        </p:spPr>
        <p:txBody>
          <a:bodyPr>
            <a:normAutofit fontScale="90000"/>
          </a:bodyPr>
          <a:lstStyle/>
          <a:p>
            <a:r>
              <a:rPr lang="en-US" sz="3600" dirty="0"/>
              <a:t>TREATMENT OF INJURIES</a:t>
            </a:r>
          </a:p>
        </p:txBody>
      </p:sp>
      <p:sp>
        <p:nvSpPr>
          <p:cNvPr id="2" name="Content Placeholder 1"/>
          <p:cNvSpPr>
            <a:spLocks noGrp="1"/>
          </p:cNvSpPr>
          <p:nvPr>
            <p:ph idx="1"/>
          </p:nvPr>
        </p:nvSpPr>
        <p:spPr>
          <a:xfrm>
            <a:off x="609600" y="723900"/>
            <a:ext cx="8229600" cy="1371600"/>
          </a:xfrm>
        </p:spPr>
        <p:txBody>
          <a:bodyPr>
            <a:noAutofit/>
          </a:bodyPr>
          <a:lstStyle/>
          <a:p>
            <a:pPr algn="just"/>
            <a:r>
              <a:rPr lang="en-US" sz="1600" dirty="0"/>
              <a:t>He tolerated the procedure well and was advised with the following:</a:t>
            </a:r>
          </a:p>
          <a:p>
            <a:pPr lvl="1" algn="just"/>
            <a:r>
              <a:rPr lang="en-US" sz="1600" dirty="0"/>
              <a:t>To keep the area dry and not to shower at all during trial phase.</a:t>
            </a:r>
          </a:p>
          <a:p>
            <a:pPr lvl="1" algn="just"/>
            <a:r>
              <a:rPr lang="en-US" sz="1600" dirty="0"/>
              <a:t>Not to drive, bend lift or twist. </a:t>
            </a:r>
          </a:p>
          <a:p>
            <a:pPr lvl="1" algn="just"/>
            <a:r>
              <a:rPr lang="en-US" sz="1600" dirty="0"/>
              <a:t>Follow up with office at any time during the trial phase to have the leads removed</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400299"/>
            <a:ext cx="5943600" cy="3096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39557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371600" y="114300"/>
            <a:ext cx="6324600" cy="495035"/>
          </a:xfrm>
        </p:spPr>
        <p:txBody>
          <a:bodyPr>
            <a:normAutofit fontScale="90000"/>
          </a:bodyPr>
          <a:lstStyle/>
          <a:p>
            <a:r>
              <a:rPr lang="en-US" sz="3600" dirty="0"/>
              <a:t>TREATMENT OF INJURIES</a:t>
            </a:r>
          </a:p>
        </p:txBody>
      </p:sp>
      <p:sp>
        <p:nvSpPr>
          <p:cNvPr id="2" name="Content Placeholder 1"/>
          <p:cNvSpPr>
            <a:spLocks noGrp="1"/>
          </p:cNvSpPr>
          <p:nvPr>
            <p:ph idx="1"/>
          </p:nvPr>
        </p:nvSpPr>
        <p:spPr>
          <a:xfrm>
            <a:off x="153365" y="876300"/>
            <a:ext cx="8629409" cy="1505444"/>
          </a:xfrm>
        </p:spPr>
        <p:txBody>
          <a:bodyPr>
            <a:normAutofit/>
          </a:bodyPr>
          <a:lstStyle/>
          <a:p>
            <a:pPr marL="137160" indent="0">
              <a:buNone/>
            </a:pPr>
            <a:r>
              <a:rPr lang="en-US" sz="1500" b="1" dirty="0"/>
              <a:t>10/20/2022: Follow-up visit with Dr. Li</a:t>
            </a:r>
          </a:p>
          <a:p>
            <a:r>
              <a:rPr lang="en-US" sz="1500" dirty="0"/>
              <a:t>Mr. XXX </a:t>
            </a:r>
            <a:r>
              <a:rPr lang="en-US" sz="1600" dirty="0"/>
              <a:t>continued to have ongoing radicular pain radiating down the legs. </a:t>
            </a:r>
          </a:p>
          <a:p>
            <a:r>
              <a:rPr lang="en-US" sz="1500" dirty="0"/>
              <a:t>Dr. Li </a:t>
            </a:r>
            <a:r>
              <a:rPr lang="en-US" sz="1600" dirty="0"/>
              <a:t> removed the trial leads in office and referred him to Dr. Menmuir for follow up and surgical evaluation for permanent implantation of a spinal cord stimulator (Medtronic)</a:t>
            </a:r>
            <a:endParaRPr lang="en-US" sz="1500"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534145"/>
            <a:ext cx="7010400" cy="3026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a:xfrm rot="5400000">
            <a:off x="4360911" y="2387366"/>
            <a:ext cx="847001" cy="2935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458527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371600" y="114300"/>
            <a:ext cx="6324600" cy="495035"/>
          </a:xfrm>
        </p:spPr>
        <p:txBody>
          <a:bodyPr>
            <a:normAutofit fontScale="90000"/>
          </a:bodyPr>
          <a:lstStyle/>
          <a:p>
            <a:r>
              <a:rPr lang="en-US" sz="3600" dirty="0"/>
              <a:t>TREATMENT OF INJURIES</a:t>
            </a:r>
          </a:p>
        </p:txBody>
      </p:sp>
      <p:sp>
        <p:nvSpPr>
          <p:cNvPr id="2" name="Content Placeholder 1"/>
          <p:cNvSpPr>
            <a:spLocks noGrp="1"/>
          </p:cNvSpPr>
          <p:nvPr>
            <p:ph idx="1"/>
          </p:nvPr>
        </p:nvSpPr>
        <p:spPr>
          <a:xfrm>
            <a:off x="4318731" y="3581400"/>
            <a:ext cx="4438409" cy="2133600"/>
          </a:xfrm>
        </p:spPr>
        <p:txBody>
          <a:bodyPr>
            <a:noAutofit/>
          </a:bodyPr>
          <a:lstStyle/>
          <a:p>
            <a:r>
              <a:rPr lang="en-US" sz="1500" dirty="0"/>
              <a:t>Dr. </a:t>
            </a:r>
            <a:r>
              <a:rPr lang="en-US" sz="1600" dirty="0"/>
              <a:t>Menmuir</a:t>
            </a:r>
            <a:r>
              <a:rPr lang="en-US" sz="1500" dirty="0"/>
              <a:t> advised him to obtain CT of his pelvis to assess the recent sacroiliac fusion. It was decided to proceed with the final implantation</a:t>
            </a:r>
          </a:p>
          <a:p>
            <a:r>
              <a:rPr lang="en-US" sz="1500" dirty="0"/>
              <a:t>He was advised to stop anti inflammatory one week prior to the final implantation which was tentatively scheduled for 11/02/2022</a:t>
            </a:r>
          </a:p>
        </p:txBody>
      </p:sp>
      <p:sp>
        <p:nvSpPr>
          <p:cNvPr id="7" name="Content Placeholder 1"/>
          <p:cNvSpPr txBox="1">
            <a:spLocks/>
          </p:cNvSpPr>
          <p:nvPr/>
        </p:nvSpPr>
        <p:spPr>
          <a:xfrm>
            <a:off x="0" y="829726"/>
            <a:ext cx="4438409" cy="2789774"/>
          </a:xfrm>
          <a:prstGeom prst="rect">
            <a:avLst/>
          </a:prstGeom>
        </p:spPr>
        <p:txBody>
          <a:bodyPr vert="horz">
            <a:no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a:buNone/>
            </a:pPr>
            <a:r>
              <a:rPr lang="en-US" sz="1500" b="1" dirty="0"/>
              <a:t>10/24/2022: Follow-up visit with Dr. </a:t>
            </a:r>
            <a:r>
              <a:rPr lang="en-US" sz="1600" dirty="0"/>
              <a:t>Menmuir</a:t>
            </a:r>
            <a:endParaRPr lang="en-US" sz="1500" b="1" dirty="0"/>
          </a:p>
          <a:p>
            <a:r>
              <a:rPr lang="en-US" sz="1500" dirty="0"/>
              <a:t>Mr. XXX continued to have ongoing radicular pain radiating down the sides the legs. </a:t>
            </a:r>
          </a:p>
          <a:p>
            <a:r>
              <a:rPr lang="en-US" sz="1500" dirty="0"/>
              <a:t>The pain level does limit some of his activities of daily living. He had exhausted conservative treatment including over-the-counter anti-inflammatory medication and therapy. He had also performed home exercises without having any relief of their symptomatology.</a:t>
            </a:r>
          </a:p>
        </p:txBody>
      </p:sp>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647700"/>
            <a:ext cx="4098611" cy="2702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a:xfrm rot="20043349">
            <a:off x="4212535" y="2099164"/>
            <a:ext cx="847001" cy="2935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5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691150"/>
            <a:ext cx="4038599" cy="1895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ight Arrow 9"/>
          <p:cNvSpPr/>
          <p:nvPr/>
        </p:nvSpPr>
        <p:spPr>
          <a:xfrm rot="10131085">
            <a:off x="3904609" y="4098986"/>
            <a:ext cx="1056531" cy="2935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90052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371600" y="114300"/>
            <a:ext cx="6324600" cy="495035"/>
          </a:xfrm>
        </p:spPr>
        <p:txBody>
          <a:bodyPr>
            <a:normAutofit fontScale="90000"/>
          </a:bodyPr>
          <a:lstStyle/>
          <a:p>
            <a:r>
              <a:rPr lang="en-US" sz="3600" dirty="0"/>
              <a:t>TREATMENT OF INJURIES</a:t>
            </a:r>
          </a:p>
        </p:txBody>
      </p:sp>
      <p:sp>
        <p:nvSpPr>
          <p:cNvPr id="2" name="Content Placeholder 1"/>
          <p:cNvSpPr>
            <a:spLocks noGrp="1"/>
          </p:cNvSpPr>
          <p:nvPr>
            <p:ph idx="1"/>
          </p:nvPr>
        </p:nvSpPr>
        <p:spPr>
          <a:xfrm>
            <a:off x="4800600" y="2781300"/>
            <a:ext cx="4209809" cy="2514600"/>
          </a:xfrm>
        </p:spPr>
        <p:txBody>
          <a:bodyPr>
            <a:noAutofit/>
          </a:bodyPr>
          <a:lstStyle/>
          <a:p>
            <a:r>
              <a:rPr lang="en-US" sz="1500" dirty="0"/>
              <a:t>Dr. Menmuir recommended him to undergo a revision of his bilateral sacroiliac joint fusions through a lateral approach, crossing the joint by placing implants from the ilium to his sacrum bilaterally. </a:t>
            </a:r>
          </a:p>
          <a:p>
            <a:r>
              <a:rPr lang="en-US" sz="1500" dirty="0"/>
              <a:t>Mr. XXX was advised to use an walker for two weeks after surgery.</a:t>
            </a:r>
          </a:p>
        </p:txBody>
      </p:sp>
      <p:sp>
        <p:nvSpPr>
          <p:cNvPr id="7" name="Content Placeholder 1"/>
          <p:cNvSpPr txBox="1">
            <a:spLocks/>
          </p:cNvSpPr>
          <p:nvPr/>
        </p:nvSpPr>
        <p:spPr>
          <a:xfrm>
            <a:off x="0" y="829726"/>
            <a:ext cx="8458200" cy="1951574"/>
          </a:xfrm>
          <a:prstGeom prst="rect">
            <a:avLst/>
          </a:prstGeom>
        </p:spPr>
        <p:txBody>
          <a:bodyPr vert="horz">
            <a:no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a:buNone/>
            </a:pPr>
            <a:r>
              <a:rPr lang="en-US" sz="1500" b="1" dirty="0"/>
              <a:t>10/27/2022: Follow-up visit with Dr. </a:t>
            </a:r>
            <a:r>
              <a:rPr lang="en-US" sz="1600" dirty="0"/>
              <a:t>Menmuir</a:t>
            </a:r>
            <a:endParaRPr lang="en-US" sz="1500" b="1" dirty="0"/>
          </a:p>
          <a:p>
            <a:r>
              <a:rPr lang="en-US" sz="1500" dirty="0"/>
              <a:t>Mr. XXX reported his pain level in his low back as 5-8/10. He had 95% relief in his low back with the sacroiliac joint fusions performed</a:t>
            </a:r>
          </a:p>
          <a:p>
            <a:r>
              <a:rPr lang="en-US" sz="1500" dirty="0"/>
              <a:t>CT of his pelvis revealed well-healed fusion mass from L4-S1 is noted. No significant spinal stenosis is noted at L3-L4. Left sacroiliac joint fusion device is in the sacral bone outside of the sacroiliac joint. Right sacroiliac joint fusion device is within the sacroiliac joint. No evidence of any fusion is noted bilaterally of the sacroiliac joints.</a:t>
            </a:r>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711" y="2933700"/>
            <a:ext cx="4365852"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ight Arrow 10"/>
          <p:cNvSpPr/>
          <p:nvPr/>
        </p:nvSpPr>
        <p:spPr>
          <a:xfrm rot="8512967">
            <a:off x="4144770" y="3613051"/>
            <a:ext cx="1314987" cy="2935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093359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371600" y="114300"/>
            <a:ext cx="6324600" cy="495035"/>
          </a:xfrm>
        </p:spPr>
        <p:txBody>
          <a:bodyPr>
            <a:normAutofit fontScale="90000"/>
          </a:bodyPr>
          <a:lstStyle/>
          <a:p>
            <a:r>
              <a:rPr lang="en-US" sz="3600" dirty="0"/>
              <a:t>TREATMENT OF INJURIES</a:t>
            </a:r>
          </a:p>
        </p:txBody>
      </p:sp>
      <p:sp>
        <p:nvSpPr>
          <p:cNvPr id="2" name="Content Placeholder 1"/>
          <p:cNvSpPr>
            <a:spLocks noGrp="1"/>
          </p:cNvSpPr>
          <p:nvPr>
            <p:ph idx="1"/>
          </p:nvPr>
        </p:nvSpPr>
        <p:spPr>
          <a:xfrm>
            <a:off x="990600" y="723900"/>
            <a:ext cx="7467600" cy="914400"/>
          </a:xfrm>
        </p:spPr>
        <p:txBody>
          <a:bodyPr>
            <a:noAutofit/>
          </a:bodyPr>
          <a:lstStyle/>
          <a:p>
            <a:pPr marL="137160" indent="0" algn="ctr">
              <a:buNone/>
            </a:pPr>
            <a:r>
              <a:rPr lang="en-US" sz="1800" b="1" dirty="0"/>
              <a:t>11/02/2022: Dr. Menmuir performed “</a:t>
            </a:r>
            <a:r>
              <a:rPr lang="en-US" sz="1800" dirty="0"/>
              <a:t>Insertion of autograft bone from iliac crest as well as bone marrow aspiration under fluoroscopic guidance </a:t>
            </a:r>
            <a:r>
              <a:rPr lang="en-US" sz="1800" b="1" dirty="0"/>
              <a:t>”</a:t>
            </a:r>
          </a:p>
          <a:p>
            <a:pPr lvl="0"/>
            <a:endParaRPr lang="en-US" sz="1800"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638300"/>
            <a:ext cx="6096000" cy="3963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69250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371600" y="114300"/>
            <a:ext cx="6324600" cy="495035"/>
          </a:xfrm>
        </p:spPr>
        <p:txBody>
          <a:bodyPr>
            <a:normAutofit fontScale="90000"/>
          </a:bodyPr>
          <a:lstStyle/>
          <a:p>
            <a:r>
              <a:rPr lang="en-US" sz="3600" dirty="0"/>
              <a:t>TREATMENT OF INJURIES</a:t>
            </a:r>
          </a:p>
        </p:txBody>
      </p:sp>
      <p:sp>
        <p:nvSpPr>
          <p:cNvPr id="2" name="Content Placeholder 1"/>
          <p:cNvSpPr>
            <a:spLocks noGrp="1"/>
          </p:cNvSpPr>
          <p:nvPr>
            <p:ph idx="1"/>
          </p:nvPr>
        </p:nvSpPr>
        <p:spPr>
          <a:xfrm>
            <a:off x="381000" y="723900"/>
            <a:ext cx="8077200" cy="1905000"/>
          </a:xfrm>
        </p:spPr>
        <p:txBody>
          <a:bodyPr>
            <a:noAutofit/>
          </a:bodyPr>
          <a:lstStyle/>
          <a:p>
            <a:pPr marL="137160" indent="0" algn="just">
              <a:buNone/>
            </a:pPr>
            <a:r>
              <a:rPr lang="en-US" sz="1800" b="1" dirty="0"/>
              <a:t>11/02/2022: He was advised with the following:</a:t>
            </a:r>
          </a:p>
          <a:p>
            <a:pPr lvl="1" algn="just"/>
            <a:r>
              <a:rPr lang="en-US" sz="1400" b="1" dirty="0"/>
              <a:t>Partially bear weight on the surgical side with crutches for 3 weeks .</a:t>
            </a:r>
          </a:p>
          <a:p>
            <a:pPr lvl="1" algn="just"/>
            <a:r>
              <a:rPr lang="en-US" sz="1400" b="1" dirty="0"/>
              <a:t>Refrain from heavy lifting, bending and driving for 3 weeks.</a:t>
            </a:r>
          </a:p>
          <a:p>
            <a:pPr lvl="1" algn="just"/>
            <a:r>
              <a:rPr lang="en-US" sz="1400" b="1" dirty="0"/>
              <a:t>Apply ice modalities to the surgical sites for 2 weeks.</a:t>
            </a:r>
          </a:p>
          <a:p>
            <a:pPr lvl="1" algn="just"/>
            <a:r>
              <a:rPr lang="en-US" sz="1400" b="1" dirty="0"/>
              <a:t>Not to intake NSAIDs for 12 weeks status post surgery.</a:t>
            </a:r>
          </a:p>
          <a:p>
            <a:pPr lvl="1" algn="just"/>
            <a:r>
              <a:rPr lang="en-US" sz="1400" b="1" dirty="0"/>
              <a:t>Keep the incision dry.</a:t>
            </a:r>
          </a:p>
          <a:p>
            <a:pPr marL="137160" indent="0" algn="just">
              <a:buNone/>
            </a:pPr>
            <a:endParaRPr lang="en-US" sz="1800" b="1" dirty="0"/>
          </a:p>
          <a:p>
            <a:pPr marL="137160" indent="0" algn="ctr">
              <a:buNone/>
            </a:pPr>
            <a:endParaRPr lang="en-US" sz="1800" b="1" dirty="0"/>
          </a:p>
          <a:p>
            <a:pPr lvl="0"/>
            <a:endParaRPr lang="en-US" sz="1800"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564255"/>
            <a:ext cx="7315200" cy="3102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4104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
            <a:ext cx="3008313" cy="968375"/>
          </a:xfrm>
        </p:spPr>
        <p:txBody>
          <a:bodyPr>
            <a:normAutofit/>
          </a:bodyPr>
          <a:lstStyle/>
          <a:p>
            <a:r>
              <a:rPr lang="en-US" sz="2800" b="1" dirty="0"/>
              <a:t>MECHANISM OF INJURY</a:t>
            </a:r>
          </a:p>
        </p:txBody>
      </p:sp>
      <p:sp>
        <p:nvSpPr>
          <p:cNvPr id="4" name="Text Placeholder 3"/>
          <p:cNvSpPr>
            <a:spLocks noGrp="1"/>
          </p:cNvSpPr>
          <p:nvPr>
            <p:ph type="body" idx="2"/>
          </p:nvPr>
        </p:nvSpPr>
        <p:spPr/>
        <p:txBody>
          <a:bodyPr/>
          <a:lstStyle/>
          <a:p>
            <a:pPr algn="ctr"/>
            <a:endParaRPr lang="en-US" b="1" i="1" dirty="0"/>
          </a:p>
          <a:p>
            <a:pPr algn="ctr"/>
            <a:r>
              <a:rPr lang="en-US" b="1" i="1" dirty="0"/>
              <a:t>Rear-End Collision</a:t>
            </a:r>
          </a:p>
        </p:txBody>
      </p:sp>
      <p:sp>
        <p:nvSpPr>
          <p:cNvPr id="3" name="Content Placeholder 2"/>
          <p:cNvSpPr>
            <a:spLocks noGrp="1"/>
          </p:cNvSpPr>
          <p:nvPr>
            <p:ph sz="half" idx="1"/>
          </p:nvPr>
        </p:nvSpPr>
        <p:spPr/>
        <p:txBody>
          <a:bodyPr>
            <a:normAutofit fontScale="92500" lnSpcReduction="20000"/>
          </a:bodyPr>
          <a:lstStyle/>
          <a:p>
            <a:pPr marL="0" indent="0">
              <a:buNone/>
            </a:pPr>
            <a:r>
              <a:rPr lang="en-US" sz="2400" b="1" dirty="0"/>
              <a:t>FACTS</a:t>
            </a:r>
            <a:r>
              <a:rPr lang="en-US" sz="2400" dirty="0"/>
              <a:t>: On </a:t>
            </a:r>
            <a:r>
              <a:rPr lang="en-US" sz="2400" b="1" dirty="0"/>
              <a:t>February 8, 2022</a:t>
            </a:r>
            <a:r>
              <a:rPr lang="en-US" sz="2400" dirty="0"/>
              <a:t>, Mr. XXX, a restrained driver, was traveling on a 2-lane highway, 1 lane in each direction. There was a giant TECO truck stopped in front of him waiting to make a left turn. </a:t>
            </a:r>
          </a:p>
          <a:p>
            <a:pPr marL="0" indent="0">
              <a:buNone/>
            </a:pPr>
            <a:r>
              <a:rPr lang="en-US" sz="2400" dirty="0"/>
              <a:t>He was at a complete stop for at least 10 seconds when Kendall YYY rear-ended him at a minimum of 30 mph, likely more. There was nothing he could have done to prevent the incident.</a:t>
            </a:r>
          </a:p>
          <a:p>
            <a:pPr marL="0" indent="0">
              <a:buNone/>
            </a:pPr>
            <a:r>
              <a:rPr lang="en-US" sz="2400" b="1" dirty="0"/>
              <a:t>LIABILITY: </a:t>
            </a:r>
            <a:r>
              <a:rPr lang="en-US" sz="2400" b="1" i="1" dirty="0"/>
              <a:t>“</a:t>
            </a:r>
            <a:r>
              <a:rPr lang="en-US" sz="2400" i="1" dirty="0"/>
              <a:t>Mr. YYY” failed to pay attention to the roadways; carelessly and negligently drove, managed and operated his motor vehicle.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19300"/>
            <a:ext cx="3061447" cy="140661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483393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371600" y="114300"/>
            <a:ext cx="6324600" cy="495035"/>
          </a:xfrm>
        </p:spPr>
        <p:txBody>
          <a:bodyPr>
            <a:normAutofit fontScale="90000"/>
          </a:bodyPr>
          <a:lstStyle/>
          <a:p>
            <a:r>
              <a:rPr lang="en-US" sz="3600" dirty="0"/>
              <a:t>TREATMENT OF INJURIES</a:t>
            </a:r>
          </a:p>
        </p:txBody>
      </p:sp>
      <p:sp>
        <p:nvSpPr>
          <p:cNvPr id="2" name="Content Placeholder 1"/>
          <p:cNvSpPr>
            <a:spLocks noGrp="1"/>
          </p:cNvSpPr>
          <p:nvPr>
            <p:ph idx="1"/>
          </p:nvPr>
        </p:nvSpPr>
        <p:spPr>
          <a:xfrm>
            <a:off x="4802263" y="2476500"/>
            <a:ext cx="4208146" cy="2209800"/>
          </a:xfrm>
        </p:spPr>
        <p:txBody>
          <a:bodyPr>
            <a:noAutofit/>
          </a:bodyPr>
          <a:lstStyle/>
          <a:p>
            <a:r>
              <a:rPr lang="en-US" sz="1600" dirty="0"/>
              <a:t>Dr. Menmuir recommended him to received physical therapy 2 to 3 times a week for the next 4-6 weeks to entail core conditioning and strengthening of the spinal column/pelvic girdle muscles and extremities.</a:t>
            </a:r>
          </a:p>
          <a:p>
            <a:r>
              <a:rPr lang="en-US" sz="1600" dirty="0"/>
              <a:t>He was advised to obtain X-ray of his pelvis</a:t>
            </a:r>
          </a:p>
        </p:txBody>
      </p:sp>
      <p:sp>
        <p:nvSpPr>
          <p:cNvPr id="7" name="Content Placeholder 1"/>
          <p:cNvSpPr txBox="1">
            <a:spLocks/>
          </p:cNvSpPr>
          <p:nvPr/>
        </p:nvSpPr>
        <p:spPr>
          <a:xfrm>
            <a:off x="0" y="829726"/>
            <a:ext cx="8458200" cy="1646774"/>
          </a:xfrm>
          <a:prstGeom prst="rect">
            <a:avLst/>
          </a:prstGeom>
        </p:spPr>
        <p:txBody>
          <a:bodyPr vert="horz">
            <a:no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a:buNone/>
            </a:pPr>
            <a:r>
              <a:rPr lang="en-US" sz="1600" b="1" dirty="0"/>
              <a:t>11/14/2022: Follow-up visit with Dr. </a:t>
            </a:r>
            <a:r>
              <a:rPr lang="en-US" sz="1600" dirty="0"/>
              <a:t>Menmuir</a:t>
            </a:r>
            <a:endParaRPr lang="en-US" sz="1600" b="1" dirty="0"/>
          </a:p>
          <a:p>
            <a:r>
              <a:rPr lang="en-US" sz="1600" dirty="0"/>
              <a:t>Mr. XXX reported discomfort in his lower back.</a:t>
            </a:r>
          </a:p>
          <a:p>
            <a:r>
              <a:rPr lang="en-US" sz="1600" dirty="0"/>
              <a:t>Dr. Menmuir advised him to resume gradual activities of daily living such as lifting, bending and driving activities in another 4-6 weeks. He was instructed to avoid inflammatories for the next 10 weeks to prevent a non-fusion from occurring</a:t>
            </a: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492415"/>
            <a:ext cx="4447205"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ight Arrow 7"/>
          <p:cNvSpPr/>
          <p:nvPr/>
        </p:nvSpPr>
        <p:spPr>
          <a:xfrm rot="5400000">
            <a:off x="3511604" y="2482120"/>
            <a:ext cx="745762" cy="2935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562615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371600" y="114300"/>
            <a:ext cx="6324600" cy="495035"/>
          </a:xfrm>
        </p:spPr>
        <p:txBody>
          <a:bodyPr>
            <a:normAutofit fontScale="90000"/>
          </a:bodyPr>
          <a:lstStyle/>
          <a:p>
            <a:r>
              <a:rPr lang="en-US" sz="3600" dirty="0"/>
              <a:t>TREATMENT OF INJURIES</a:t>
            </a:r>
          </a:p>
        </p:txBody>
      </p:sp>
      <p:sp>
        <p:nvSpPr>
          <p:cNvPr id="2" name="Content Placeholder 1"/>
          <p:cNvSpPr>
            <a:spLocks noGrp="1"/>
          </p:cNvSpPr>
          <p:nvPr>
            <p:ph idx="1"/>
          </p:nvPr>
        </p:nvSpPr>
        <p:spPr>
          <a:xfrm>
            <a:off x="0" y="792113"/>
            <a:ext cx="5334000" cy="2141587"/>
          </a:xfrm>
        </p:spPr>
        <p:txBody>
          <a:bodyPr>
            <a:normAutofit/>
          </a:bodyPr>
          <a:lstStyle/>
          <a:p>
            <a:pPr marL="137160" indent="0">
              <a:buNone/>
            </a:pPr>
            <a:r>
              <a:rPr lang="en-US" sz="1500" b="1" dirty="0"/>
              <a:t>11/16/2022: X-ray of pelvis performed at </a:t>
            </a:r>
            <a:r>
              <a:rPr lang="en-US" sz="1600" b="1" dirty="0"/>
              <a:t>MRI Associates:</a:t>
            </a:r>
          </a:p>
          <a:p>
            <a:pPr marL="137160" indent="0">
              <a:buNone/>
            </a:pPr>
            <a:endParaRPr lang="en-US" sz="1500" b="1" dirty="0"/>
          </a:p>
          <a:p>
            <a:pPr lvl="0"/>
            <a:r>
              <a:rPr lang="en-US" sz="1400" dirty="0"/>
              <a:t>Sacroiliac joint fusion is present bilaterally which has been intervally performed since prior CT of 10/25/2022.</a:t>
            </a:r>
          </a:p>
          <a:p>
            <a:pPr lvl="0"/>
            <a:r>
              <a:rPr lang="en-US" sz="1400" dirty="0"/>
              <a:t>Sclerotic foci are present in the right acetabulum as well as the left iliac bone suspect for areas of bone island formation</a:t>
            </a:r>
          </a:p>
          <a:p>
            <a:r>
              <a:rPr lang="en-US" sz="1400" dirty="0"/>
              <a:t>No acute osseous abnormality is present</a:t>
            </a:r>
            <a:endParaRPr lang="en-US" sz="1500" dirty="0"/>
          </a:p>
        </p:txBody>
      </p:sp>
      <p:sp>
        <p:nvSpPr>
          <p:cNvPr id="3" name="Rectangle 2"/>
          <p:cNvSpPr/>
          <p:nvPr/>
        </p:nvSpPr>
        <p:spPr>
          <a:xfrm>
            <a:off x="3810000" y="3093334"/>
            <a:ext cx="5105400" cy="2031325"/>
          </a:xfrm>
          <a:prstGeom prst="rect">
            <a:avLst/>
          </a:prstGeom>
        </p:spPr>
        <p:txBody>
          <a:bodyPr wrap="square">
            <a:spAutoFit/>
          </a:bodyPr>
          <a:lstStyle/>
          <a:p>
            <a:pPr lvl="0"/>
            <a:r>
              <a:rPr lang="en-US" sz="1400" b="1" dirty="0"/>
              <a:t>11/16/2022: X-ray of sacrum performed at MRI Associates:</a:t>
            </a:r>
          </a:p>
          <a:p>
            <a:pPr lvl="0"/>
            <a:endParaRPr lang="en-US" sz="1400" b="1" dirty="0"/>
          </a:p>
          <a:p>
            <a:pPr marL="285750" lvl="0" indent="-285750">
              <a:buFont typeface="Arial" panose="020B0604020202020204" pitchFamily="34" charset="0"/>
              <a:buChar char="•"/>
            </a:pPr>
            <a:r>
              <a:rPr lang="en-US" sz="1400" dirty="0"/>
              <a:t>Interval surgery as compared to prior CT of the pelvis of 10/20/2022 in the sacroiliac joints with three fixation pins present in both sacroiliac joints. </a:t>
            </a:r>
          </a:p>
          <a:p>
            <a:pPr marL="285750" lvl="0" indent="-285750">
              <a:buFont typeface="Arial" panose="020B0604020202020204" pitchFamily="34" charset="0"/>
              <a:buChar char="•"/>
            </a:pPr>
            <a:r>
              <a:rPr lang="en-US" sz="1400" dirty="0"/>
              <a:t>Fusion in the lumbar spine is once again present with fixation rods and screws. </a:t>
            </a:r>
          </a:p>
          <a:p>
            <a:pPr marL="285750" indent="-285750">
              <a:buFont typeface="Arial" panose="020B0604020202020204" pitchFamily="34" charset="0"/>
              <a:buChar char="•"/>
            </a:pPr>
            <a:r>
              <a:rPr lang="en-US" sz="1400" dirty="0"/>
              <a:t>Benign bone island formation in the right acetabulum and left iliac bone is present.</a:t>
            </a:r>
            <a:endParaRPr lang="en-US" sz="1400" b="1" dirty="0"/>
          </a:p>
        </p:txBody>
      </p:sp>
    </p:spTree>
    <p:extLst>
      <p:ext uri="{BB962C8B-B14F-4D97-AF65-F5344CB8AC3E}">
        <p14:creationId xmlns:p14="http://schemas.microsoft.com/office/powerpoint/2010/main" val="18080154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447800" y="266700"/>
            <a:ext cx="6324600" cy="495035"/>
          </a:xfrm>
        </p:spPr>
        <p:txBody>
          <a:bodyPr>
            <a:normAutofit fontScale="90000"/>
          </a:bodyPr>
          <a:lstStyle/>
          <a:p>
            <a:r>
              <a:rPr lang="en-US" sz="3600" dirty="0"/>
              <a:t>TREATMENT OF INJURIES</a:t>
            </a:r>
          </a:p>
        </p:txBody>
      </p:sp>
      <p:sp>
        <p:nvSpPr>
          <p:cNvPr id="2" name="Content Placeholder 1"/>
          <p:cNvSpPr>
            <a:spLocks noGrp="1"/>
          </p:cNvSpPr>
          <p:nvPr>
            <p:ph idx="1"/>
          </p:nvPr>
        </p:nvSpPr>
        <p:spPr>
          <a:xfrm>
            <a:off x="0" y="938515"/>
            <a:ext cx="6477000" cy="2362200"/>
          </a:xfrm>
        </p:spPr>
        <p:txBody>
          <a:bodyPr>
            <a:normAutofit fontScale="92500" lnSpcReduction="20000"/>
          </a:bodyPr>
          <a:lstStyle/>
          <a:p>
            <a:pPr marL="137160" indent="0">
              <a:buNone/>
            </a:pPr>
            <a:r>
              <a:rPr lang="en-US" sz="1600" b="1" dirty="0"/>
              <a:t>12/13/2022-01/12/2023: CORA Physical Therapy:</a:t>
            </a:r>
          </a:p>
          <a:p>
            <a:pPr marL="137160" indent="0">
              <a:buNone/>
            </a:pPr>
            <a:endParaRPr lang="en-US" sz="1600" b="1" dirty="0"/>
          </a:p>
          <a:p>
            <a:r>
              <a:rPr lang="en-US" sz="1600" dirty="0"/>
              <a:t>Mr. XXX presented to skilled physical therapy after his second SI joint fusion 11/03/2022 due to his last one was not successful. </a:t>
            </a:r>
          </a:p>
          <a:p>
            <a:r>
              <a:rPr lang="en-US" sz="1600" dirty="0"/>
              <a:t>He was instructed not bend, lift or twist. </a:t>
            </a:r>
          </a:p>
          <a:p>
            <a:r>
              <a:rPr lang="en-US" sz="1600" dirty="0"/>
              <a:t>He reported difficulty with bending over to dress, walking prolonged distances and lifting. </a:t>
            </a:r>
          </a:p>
          <a:p>
            <a:r>
              <a:rPr lang="en-US" sz="1600" dirty="0"/>
              <a:t>Prior to his car accident, he was independent in all activities. </a:t>
            </a:r>
          </a:p>
          <a:p>
            <a:r>
              <a:rPr lang="en-US" sz="1600" dirty="0"/>
              <a:t>He was off work due to his injuries and worked in IT where he needs to complete sedentary position.</a:t>
            </a:r>
            <a:endParaRPr lang="en-US" sz="1600" b="1" dirty="0"/>
          </a:p>
        </p:txBody>
      </p:sp>
      <p:sp>
        <p:nvSpPr>
          <p:cNvPr id="7" name="Content Placeholder 1"/>
          <p:cNvSpPr txBox="1">
            <a:spLocks/>
          </p:cNvSpPr>
          <p:nvPr/>
        </p:nvSpPr>
        <p:spPr>
          <a:xfrm>
            <a:off x="4572000" y="3236089"/>
            <a:ext cx="4495800" cy="2286000"/>
          </a:xfrm>
          <a:prstGeom prst="rect">
            <a:avLst/>
          </a:prstGeom>
        </p:spPr>
        <p:txBody>
          <a:bodyPr vert="horz">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a:buFont typeface="Wingdings 2"/>
              <a:buNone/>
            </a:pPr>
            <a:r>
              <a:rPr lang="en-US" sz="1600" b="1" dirty="0"/>
              <a:t>Treatment received:</a:t>
            </a:r>
          </a:p>
          <a:p>
            <a:pPr lvl="1"/>
            <a:r>
              <a:rPr lang="en-US" sz="1200" dirty="0"/>
              <a:t>Application of hot and cold packs </a:t>
            </a:r>
          </a:p>
          <a:p>
            <a:pPr lvl="1"/>
            <a:r>
              <a:rPr lang="en-US" sz="1200" dirty="0"/>
              <a:t>Therapeutic Exercises</a:t>
            </a:r>
          </a:p>
          <a:p>
            <a:pPr lvl="1"/>
            <a:r>
              <a:rPr lang="en-US" sz="1200" dirty="0"/>
              <a:t>Electrical Stimulation</a:t>
            </a:r>
          </a:p>
          <a:p>
            <a:pPr lvl="1"/>
            <a:r>
              <a:rPr lang="en-US" sz="1200" dirty="0"/>
              <a:t>Therapeutic Exercise</a:t>
            </a:r>
          </a:p>
          <a:p>
            <a:pPr lvl="1"/>
            <a:r>
              <a:rPr lang="en-US" sz="1200" dirty="0"/>
              <a:t>Neuromuscular Re-education</a:t>
            </a:r>
          </a:p>
          <a:p>
            <a:pPr lvl="1"/>
            <a:r>
              <a:rPr lang="en-US" sz="1200" dirty="0"/>
              <a:t>Manual Therapy</a:t>
            </a:r>
          </a:p>
          <a:p>
            <a:pPr lvl="1"/>
            <a:r>
              <a:rPr lang="en-US" sz="1200" dirty="0"/>
              <a:t>Gait Training</a:t>
            </a:r>
            <a:endParaRPr lang="en-US" sz="1600" b="1" dirty="0"/>
          </a:p>
          <a:p>
            <a:pPr marL="137160" indent="0">
              <a:buFont typeface="Wingdings 2"/>
              <a:buNone/>
            </a:pPr>
            <a:endParaRPr lang="en-US" sz="1600" b="1" dirty="0"/>
          </a:p>
        </p:txBody>
      </p:sp>
    </p:spTree>
    <p:extLst>
      <p:ext uri="{BB962C8B-B14F-4D97-AF65-F5344CB8AC3E}">
        <p14:creationId xmlns:p14="http://schemas.microsoft.com/office/powerpoint/2010/main" val="32062195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371600" y="114300"/>
            <a:ext cx="6324600" cy="495035"/>
          </a:xfrm>
        </p:spPr>
        <p:txBody>
          <a:bodyPr>
            <a:normAutofit fontScale="90000"/>
          </a:bodyPr>
          <a:lstStyle/>
          <a:p>
            <a:r>
              <a:rPr lang="en-US" sz="3600" dirty="0"/>
              <a:t>TREATMENT OF INJURIES</a:t>
            </a:r>
          </a:p>
        </p:txBody>
      </p:sp>
      <p:sp>
        <p:nvSpPr>
          <p:cNvPr id="2" name="Content Placeholder 1"/>
          <p:cNvSpPr>
            <a:spLocks noGrp="1"/>
          </p:cNvSpPr>
          <p:nvPr>
            <p:ph idx="1"/>
          </p:nvPr>
        </p:nvSpPr>
        <p:spPr>
          <a:xfrm>
            <a:off x="0" y="792113"/>
            <a:ext cx="5334000" cy="1836787"/>
          </a:xfrm>
        </p:spPr>
        <p:txBody>
          <a:bodyPr>
            <a:normAutofit/>
          </a:bodyPr>
          <a:lstStyle/>
          <a:p>
            <a:pPr marL="137160" indent="0">
              <a:buNone/>
            </a:pPr>
            <a:r>
              <a:rPr lang="en-US" sz="1500" b="1" dirty="0"/>
              <a:t>01/16/2023: X-ray of sacroiliac joints performed at </a:t>
            </a:r>
            <a:r>
              <a:rPr lang="en-US" sz="1600" b="1" dirty="0"/>
              <a:t>MRI Associates:</a:t>
            </a:r>
          </a:p>
          <a:p>
            <a:pPr lvl="0"/>
            <a:r>
              <a:rPr lang="en-US" sz="1400" dirty="0"/>
              <a:t>Evidence of prior lumbar spine surgery with fusion</a:t>
            </a:r>
          </a:p>
          <a:p>
            <a:pPr lvl="0"/>
            <a:r>
              <a:rPr lang="en-US" sz="1400" dirty="0"/>
              <a:t>There is bilateral sacroiliac joint fusion identified with surgical fixation pins identified</a:t>
            </a:r>
          </a:p>
          <a:p>
            <a:r>
              <a:rPr lang="en-US" sz="1400" dirty="0"/>
              <a:t>Benign bone island in right acetabulum</a:t>
            </a:r>
            <a:endParaRPr lang="en-US" sz="1500" dirty="0"/>
          </a:p>
        </p:txBody>
      </p:sp>
      <p:sp>
        <p:nvSpPr>
          <p:cNvPr id="3" name="Rectangle 2"/>
          <p:cNvSpPr/>
          <p:nvPr/>
        </p:nvSpPr>
        <p:spPr>
          <a:xfrm>
            <a:off x="2313972" y="2781300"/>
            <a:ext cx="6629400" cy="2677656"/>
          </a:xfrm>
          <a:prstGeom prst="rect">
            <a:avLst/>
          </a:prstGeom>
        </p:spPr>
        <p:txBody>
          <a:bodyPr wrap="square">
            <a:spAutoFit/>
          </a:bodyPr>
          <a:lstStyle/>
          <a:p>
            <a:pPr lvl="0"/>
            <a:r>
              <a:rPr lang="en-US" sz="1400" b="1" dirty="0"/>
              <a:t>01/16/2023: MRI of lumbar spine performed at MRI Associates:</a:t>
            </a:r>
          </a:p>
          <a:p>
            <a:pPr lvl="0"/>
            <a:endParaRPr lang="en-US" sz="1400" b="1" dirty="0"/>
          </a:p>
          <a:p>
            <a:pPr marL="285750" lvl="0" indent="-285750">
              <a:buFont typeface="Arial" panose="020B0604020202020204" pitchFamily="34" charset="0"/>
              <a:buChar char="•"/>
            </a:pPr>
            <a:r>
              <a:rPr lang="en-US" sz="1400" dirty="0"/>
              <a:t>Evidence of prior surgery at L4-L5 and L5-S1 with transpedicular screws identified. There is an apparent recurrent disc herniation at L4-L5 centrally. This is unchanged since the prior study of 02/22/2022. There is mild canal stenosis at L4-L5. The neural foramina are patent</a:t>
            </a:r>
          </a:p>
          <a:p>
            <a:pPr marL="285750" lvl="0" indent="-285750">
              <a:buFont typeface="Arial" panose="020B0604020202020204" pitchFamily="34" charset="0"/>
              <a:buChar char="•"/>
            </a:pPr>
            <a:r>
              <a:rPr lang="en-US" sz="1400" dirty="0"/>
              <a:t>Evidence of sacroiliac joint fusion appears to have been intervally performed since the prior study.</a:t>
            </a:r>
          </a:p>
          <a:p>
            <a:pPr marL="285750" indent="-285750">
              <a:buFont typeface="Arial" panose="020B0604020202020204" pitchFamily="34" charset="0"/>
              <a:buChar char="•"/>
            </a:pPr>
            <a:r>
              <a:rPr lang="en-US" sz="1400" dirty="0"/>
              <a:t>L3-L4 diffuse disc bulges identified. There is indentation of the thecal sac with an annular tear centrally. Annular tear is new since the prior examination. There is mild canal stenosis which is unchanged since the prior study. The neural foramina demonstrate no significant narrowing.</a:t>
            </a:r>
            <a:endParaRPr lang="en-US" sz="1400" b="1" dirty="0"/>
          </a:p>
        </p:txBody>
      </p:sp>
    </p:spTree>
    <p:extLst>
      <p:ext uri="{BB962C8B-B14F-4D97-AF65-F5344CB8AC3E}">
        <p14:creationId xmlns:p14="http://schemas.microsoft.com/office/powerpoint/2010/main" val="28543277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371600" y="114300"/>
            <a:ext cx="6324600" cy="495035"/>
          </a:xfrm>
        </p:spPr>
        <p:txBody>
          <a:bodyPr>
            <a:normAutofit fontScale="90000"/>
          </a:bodyPr>
          <a:lstStyle/>
          <a:p>
            <a:r>
              <a:rPr lang="en-US" sz="3600" dirty="0"/>
              <a:t>TREATMENT OF INJURIES</a:t>
            </a:r>
          </a:p>
        </p:txBody>
      </p:sp>
      <p:sp>
        <p:nvSpPr>
          <p:cNvPr id="2" name="Content Placeholder 1"/>
          <p:cNvSpPr>
            <a:spLocks noGrp="1"/>
          </p:cNvSpPr>
          <p:nvPr>
            <p:ph idx="1"/>
          </p:nvPr>
        </p:nvSpPr>
        <p:spPr>
          <a:xfrm>
            <a:off x="4670083" y="3238500"/>
            <a:ext cx="4473917" cy="2362200"/>
          </a:xfrm>
        </p:spPr>
        <p:txBody>
          <a:bodyPr>
            <a:noAutofit/>
          </a:bodyPr>
          <a:lstStyle/>
          <a:p>
            <a:pPr marL="137160" indent="0">
              <a:buNone/>
            </a:pPr>
            <a:r>
              <a:rPr lang="en-US" sz="1400" b="1" dirty="0"/>
              <a:t>02/02/2023: Correspondence of estimate by Dr. Parekh:</a:t>
            </a:r>
          </a:p>
          <a:p>
            <a:r>
              <a:rPr lang="en-US" sz="1400" dirty="0"/>
              <a:t>Mr. XXX was scheduled on 02/15/2023 for a spinal cord stimulator trial. The estimated cost of the global procedure/trial can range between $60,000 to $80,000 </a:t>
            </a:r>
          </a:p>
          <a:p>
            <a:r>
              <a:rPr lang="en-US" sz="1400" dirty="0"/>
              <a:t>In positive response from the trial, it was decided to proceed with the implant at an estimated cost of the global procedure/implant can range between $150,000-$200,000.</a:t>
            </a:r>
          </a:p>
        </p:txBody>
      </p:sp>
      <p:sp>
        <p:nvSpPr>
          <p:cNvPr id="7" name="Content Placeholder 1"/>
          <p:cNvSpPr txBox="1">
            <a:spLocks/>
          </p:cNvSpPr>
          <p:nvPr/>
        </p:nvSpPr>
        <p:spPr>
          <a:xfrm>
            <a:off x="0" y="829726"/>
            <a:ext cx="4800600" cy="2103974"/>
          </a:xfrm>
          <a:prstGeom prst="rect">
            <a:avLst/>
          </a:prstGeom>
        </p:spPr>
        <p:txBody>
          <a:bodyPr vert="horz">
            <a:no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a:buNone/>
            </a:pPr>
            <a:r>
              <a:rPr lang="en-US" sz="1600" b="1" dirty="0"/>
              <a:t>01/30/2023: Follow-up visit with Dr. </a:t>
            </a:r>
            <a:r>
              <a:rPr lang="en-US" sz="1600" dirty="0"/>
              <a:t>Li</a:t>
            </a:r>
            <a:endParaRPr lang="en-US" sz="1600" b="1" dirty="0"/>
          </a:p>
          <a:p>
            <a:r>
              <a:rPr lang="en-US" sz="1600" dirty="0"/>
              <a:t>Mr. XXX reported pain in his lower back and imaging evaluation revealed for failure to fuse.</a:t>
            </a:r>
          </a:p>
          <a:p>
            <a:r>
              <a:rPr lang="en-US" sz="1600" dirty="0"/>
              <a:t>Dr. Li advised him to repeat his spinal cord stimulator trial to assess whether not there was any only relief with his axial back pain</a:t>
            </a: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61" y="714900"/>
            <a:ext cx="4219575" cy="23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ight Arrow 7"/>
          <p:cNvSpPr/>
          <p:nvPr/>
        </p:nvSpPr>
        <p:spPr>
          <a:xfrm>
            <a:off x="4547686" y="2101120"/>
            <a:ext cx="745762" cy="2935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62" y="2825423"/>
            <a:ext cx="4562475" cy="277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ight Arrow 8"/>
          <p:cNvSpPr/>
          <p:nvPr/>
        </p:nvSpPr>
        <p:spPr>
          <a:xfrm rot="9349785">
            <a:off x="4550943" y="4292707"/>
            <a:ext cx="745762" cy="2935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54990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371600" y="114300"/>
            <a:ext cx="6324600" cy="495035"/>
          </a:xfrm>
        </p:spPr>
        <p:txBody>
          <a:bodyPr>
            <a:normAutofit fontScale="90000"/>
          </a:bodyPr>
          <a:lstStyle/>
          <a:p>
            <a:r>
              <a:rPr lang="en-US" sz="3600" dirty="0"/>
              <a:t>TREATMENT OF INJURIES</a:t>
            </a:r>
          </a:p>
        </p:txBody>
      </p:sp>
      <p:sp>
        <p:nvSpPr>
          <p:cNvPr id="2" name="Content Placeholder 1"/>
          <p:cNvSpPr>
            <a:spLocks noGrp="1"/>
          </p:cNvSpPr>
          <p:nvPr>
            <p:ph idx="1"/>
          </p:nvPr>
        </p:nvSpPr>
        <p:spPr>
          <a:xfrm>
            <a:off x="762000" y="1028700"/>
            <a:ext cx="7467600" cy="914400"/>
          </a:xfrm>
        </p:spPr>
        <p:txBody>
          <a:bodyPr>
            <a:noAutofit/>
          </a:bodyPr>
          <a:lstStyle/>
          <a:p>
            <a:pPr marL="137160" indent="0" algn="ctr">
              <a:buNone/>
            </a:pPr>
            <a:r>
              <a:rPr lang="en-US" sz="1800" b="1" dirty="0"/>
              <a:t>02/15/2023: Dr. Li performed “</a:t>
            </a:r>
            <a:r>
              <a:rPr lang="en-US" sz="1800" dirty="0"/>
              <a:t>Spinal Cord Stimulator Trial lead placement x 2; </a:t>
            </a:r>
            <a:r>
              <a:rPr lang="en-US" sz="1800" b="1" dirty="0"/>
              <a:t>Entry level: </a:t>
            </a:r>
            <a:r>
              <a:rPr lang="en-US" sz="1800" dirty="0"/>
              <a:t>L1-2</a:t>
            </a:r>
            <a:r>
              <a:rPr lang="en-US" sz="1800" b="1" dirty="0"/>
              <a:t>; Lead Position: </a:t>
            </a:r>
            <a:r>
              <a:rPr lang="en-US" sz="1800" dirty="0"/>
              <a:t>Left Middle of T8, Right top of T8”</a:t>
            </a:r>
            <a:r>
              <a:rPr lang="en-US" sz="1800" b="1" dirty="0"/>
              <a:t>”</a:t>
            </a:r>
          </a:p>
          <a:p>
            <a:pPr lvl="0"/>
            <a:endParaRPr lang="en-US" sz="1800" dirty="0"/>
          </a:p>
        </p:txBody>
      </p:sp>
      <p:sp>
        <p:nvSpPr>
          <p:cNvPr id="6" name="Content Placeholder 1"/>
          <p:cNvSpPr txBox="1">
            <a:spLocks/>
          </p:cNvSpPr>
          <p:nvPr/>
        </p:nvSpPr>
        <p:spPr>
          <a:xfrm>
            <a:off x="457200" y="2781300"/>
            <a:ext cx="8077200" cy="1676400"/>
          </a:xfrm>
          <a:prstGeom prst="rect">
            <a:avLst/>
          </a:prstGeom>
        </p:spPr>
        <p:txBody>
          <a:bodyPr vert="horz">
            <a:no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algn="just">
              <a:buFont typeface="Wingdings 2"/>
              <a:buNone/>
            </a:pPr>
            <a:r>
              <a:rPr lang="en-US" sz="1800" b="1" dirty="0"/>
              <a:t>He tolerated the procedure well and was advised with the following:</a:t>
            </a:r>
          </a:p>
          <a:p>
            <a:pPr lvl="1" algn="just"/>
            <a:r>
              <a:rPr lang="en-US" sz="1500" dirty="0"/>
              <a:t>Keep the area dry. </a:t>
            </a:r>
          </a:p>
          <a:p>
            <a:pPr lvl="1" algn="just"/>
            <a:r>
              <a:rPr lang="en-US" sz="1500" dirty="0"/>
              <a:t>Refrain from heavy lifting, bending and driving for 3 weeks.</a:t>
            </a:r>
          </a:p>
          <a:p>
            <a:pPr lvl="1" algn="just"/>
            <a:r>
              <a:rPr lang="en-US" sz="1500" dirty="0"/>
              <a:t>Follow up in two weeks with office at any time during the trial phase to have the leads removed</a:t>
            </a:r>
            <a:r>
              <a:rPr lang="en-US" sz="1500" b="1" dirty="0"/>
              <a:t>.</a:t>
            </a:r>
          </a:p>
        </p:txBody>
      </p:sp>
    </p:spTree>
    <p:extLst>
      <p:ext uri="{BB962C8B-B14F-4D97-AF65-F5344CB8AC3E}">
        <p14:creationId xmlns:p14="http://schemas.microsoft.com/office/powerpoint/2010/main" val="40165689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371600" y="114300"/>
            <a:ext cx="6324600" cy="495035"/>
          </a:xfrm>
        </p:spPr>
        <p:txBody>
          <a:bodyPr>
            <a:normAutofit fontScale="90000"/>
          </a:bodyPr>
          <a:lstStyle/>
          <a:p>
            <a:r>
              <a:rPr lang="en-US" sz="3600" dirty="0"/>
              <a:t>TREATMENT OF INJURIES</a:t>
            </a:r>
          </a:p>
        </p:txBody>
      </p:sp>
      <p:sp>
        <p:nvSpPr>
          <p:cNvPr id="2" name="Content Placeholder 1"/>
          <p:cNvSpPr>
            <a:spLocks noGrp="1"/>
          </p:cNvSpPr>
          <p:nvPr>
            <p:ph idx="1"/>
          </p:nvPr>
        </p:nvSpPr>
        <p:spPr>
          <a:xfrm>
            <a:off x="4673761" y="4459605"/>
            <a:ext cx="4438409" cy="1057382"/>
          </a:xfrm>
        </p:spPr>
        <p:txBody>
          <a:bodyPr>
            <a:noAutofit/>
          </a:bodyPr>
          <a:lstStyle/>
          <a:p>
            <a:pPr marL="137160" indent="0">
              <a:buNone/>
            </a:pPr>
            <a:r>
              <a:rPr lang="en-US" sz="1400" b="1" dirty="0"/>
              <a:t>02/24/2023: Follow-up visit with Dr. </a:t>
            </a:r>
            <a:r>
              <a:rPr lang="en-US" sz="1400" dirty="0"/>
              <a:t>Li:</a:t>
            </a:r>
            <a:endParaRPr lang="en-US" sz="1400" b="1" dirty="0"/>
          </a:p>
          <a:p>
            <a:r>
              <a:rPr lang="en-US" sz="1400" dirty="0"/>
              <a:t>Dr. Li removed spinal cord stimulator leads in office with intact. He tolerated the removal well  and was advised continue to follow-up  with office.</a:t>
            </a:r>
          </a:p>
          <a:p>
            <a:endParaRPr lang="en-US" sz="1500" dirty="0"/>
          </a:p>
        </p:txBody>
      </p:sp>
      <p:sp>
        <p:nvSpPr>
          <p:cNvPr id="7" name="Content Placeholder 1"/>
          <p:cNvSpPr txBox="1">
            <a:spLocks/>
          </p:cNvSpPr>
          <p:nvPr/>
        </p:nvSpPr>
        <p:spPr>
          <a:xfrm>
            <a:off x="0" y="829726"/>
            <a:ext cx="4438409" cy="2789774"/>
          </a:xfrm>
          <a:prstGeom prst="rect">
            <a:avLst/>
          </a:prstGeom>
        </p:spPr>
        <p:txBody>
          <a:bodyPr vert="horz">
            <a:no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a:buNone/>
            </a:pPr>
            <a:r>
              <a:rPr lang="en-US" sz="1500" b="1" dirty="0"/>
              <a:t>02/23/2023: Follow-up visit with Dr. </a:t>
            </a:r>
            <a:r>
              <a:rPr lang="en-US" sz="1600" dirty="0"/>
              <a:t>Menmuir</a:t>
            </a:r>
            <a:endParaRPr lang="en-US" sz="1500" b="1" dirty="0"/>
          </a:p>
          <a:p>
            <a:r>
              <a:rPr lang="en-US" sz="1500" dirty="0"/>
              <a:t>Mr. XXX </a:t>
            </a:r>
            <a:r>
              <a:rPr lang="en-US" sz="1600" dirty="0"/>
              <a:t>reported 80-90% relief from his symptoms. He was able to complete his activities of daily living without the severe chronic pain that he has had since the motor vehicle collision.</a:t>
            </a:r>
          </a:p>
          <a:p>
            <a:r>
              <a:rPr lang="en-US" sz="1500" b="1" dirty="0"/>
              <a:t>Dr. </a:t>
            </a:r>
            <a:r>
              <a:rPr lang="en-US" sz="1600" dirty="0"/>
              <a:t>Menmuir recommended to undergo spinal cord stimulator insertion since his trial was successful.</a:t>
            </a:r>
          </a:p>
          <a:p>
            <a:endParaRPr lang="en-US" sz="1600" dirty="0"/>
          </a:p>
        </p:txBody>
      </p:sp>
      <p:sp>
        <p:nvSpPr>
          <p:cNvPr id="10" name="Right Arrow 9"/>
          <p:cNvSpPr/>
          <p:nvPr/>
        </p:nvSpPr>
        <p:spPr>
          <a:xfrm rot="10998960">
            <a:off x="4180757" y="4968652"/>
            <a:ext cx="1056531" cy="2935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6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832147"/>
            <a:ext cx="3810000" cy="3549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ight Arrow 11"/>
          <p:cNvSpPr/>
          <p:nvPr/>
        </p:nvSpPr>
        <p:spPr>
          <a:xfrm rot="1194189">
            <a:off x="4255079" y="2848232"/>
            <a:ext cx="1056531" cy="2935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Arrow 12"/>
          <p:cNvSpPr/>
          <p:nvPr/>
        </p:nvSpPr>
        <p:spPr>
          <a:xfrm rot="222703">
            <a:off x="4349164" y="1641769"/>
            <a:ext cx="963833" cy="2093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6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703116"/>
            <a:ext cx="3969143" cy="1821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52762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371600" y="114300"/>
            <a:ext cx="6324600" cy="495035"/>
          </a:xfrm>
        </p:spPr>
        <p:txBody>
          <a:bodyPr>
            <a:normAutofit fontScale="90000"/>
          </a:bodyPr>
          <a:lstStyle/>
          <a:p>
            <a:r>
              <a:rPr lang="en-US" sz="3600" dirty="0"/>
              <a:t>TREATMENT OF INJURIES</a:t>
            </a:r>
          </a:p>
        </p:txBody>
      </p:sp>
      <p:sp>
        <p:nvSpPr>
          <p:cNvPr id="2" name="Content Placeholder 1"/>
          <p:cNvSpPr>
            <a:spLocks noGrp="1"/>
          </p:cNvSpPr>
          <p:nvPr>
            <p:ph idx="1"/>
          </p:nvPr>
        </p:nvSpPr>
        <p:spPr>
          <a:xfrm>
            <a:off x="381000" y="723900"/>
            <a:ext cx="8153400" cy="1524000"/>
          </a:xfrm>
        </p:spPr>
        <p:txBody>
          <a:bodyPr>
            <a:noAutofit/>
          </a:bodyPr>
          <a:lstStyle/>
          <a:p>
            <a:pPr marL="137160" indent="0" algn="just">
              <a:buNone/>
            </a:pPr>
            <a:r>
              <a:rPr lang="en-US" sz="1600" b="1" dirty="0"/>
              <a:t>03/01/2023: Dr. Menmuir performed the following under fluoroscopic guidance:</a:t>
            </a:r>
          </a:p>
          <a:p>
            <a:pPr lvl="1"/>
            <a:r>
              <a:rPr lang="en-US" sz="1400" dirty="0"/>
              <a:t>Spinal cord stimulator implant paddle at T8-9 and T9-10</a:t>
            </a:r>
          </a:p>
          <a:p>
            <a:pPr lvl="1"/>
            <a:r>
              <a:rPr lang="en-US" sz="1400" dirty="0"/>
              <a:t>Electronic analysis of implanted neuro-stimulator pulse generator</a:t>
            </a:r>
          </a:p>
          <a:p>
            <a:pPr lvl="1"/>
            <a:r>
              <a:rPr lang="en-US" sz="1400" dirty="0"/>
              <a:t>Insertion of neurostimulator pulse generator left generator</a:t>
            </a:r>
          </a:p>
          <a:p>
            <a:pPr lvl="1"/>
            <a:r>
              <a:rPr lang="en-US" sz="1400" dirty="0"/>
              <a:t>Laminectomy T9-10</a:t>
            </a:r>
            <a:endParaRPr lang="en-US" sz="1400" b="1" dirty="0"/>
          </a:p>
        </p:txBody>
      </p:sp>
      <p:pic>
        <p:nvPicPr>
          <p:cNvPr id="30722" name="Picture 2" descr="Patient with a Spinal Cord Stimulator | SpringerLi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115614"/>
            <a:ext cx="7924800" cy="3599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1067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371600" y="114300"/>
            <a:ext cx="6324600" cy="495035"/>
          </a:xfrm>
        </p:spPr>
        <p:txBody>
          <a:bodyPr>
            <a:normAutofit fontScale="90000"/>
          </a:bodyPr>
          <a:lstStyle/>
          <a:p>
            <a:r>
              <a:rPr lang="en-US" sz="3600" dirty="0"/>
              <a:t>TREATMENT OF INJURIES</a:t>
            </a:r>
          </a:p>
        </p:txBody>
      </p:sp>
      <p:sp>
        <p:nvSpPr>
          <p:cNvPr id="2" name="Content Placeholder 1"/>
          <p:cNvSpPr>
            <a:spLocks noGrp="1"/>
          </p:cNvSpPr>
          <p:nvPr>
            <p:ph idx="1"/>
          </p:nvPr>
        </p:nvSpPr>
        <p:spPr>
          <a:xfrm>
            <a:off x="457200" y="1104900"/>
            <a:ext cx="8229600" cy="2286000"/>
          </a:xfrm>
        </p:spPr>
        <p:txBody>
          <a:bodyPr>
            <a:noAutofit/>
          </a:bodyPr>
          <a:lstStyle/>
          <a:p>
            <a:pPr marL="137160" indent="0" algn="just">
              <a:buNone/>
            </a:pPr>
            <a:r>
              <a:rPr lang="en-US" sz="1600" b="1" dirty="0"/>
              <a:t>03/01/2023:</a:t>
            </a:r>
            <a:endParaRPr lang="en-US" sz="1600" dirty="0"/>
          </a:p>
          <a:p>
            <a:pPr algn="just"/>
            <a:r>
              <a:rPr lang="en-US" sz="1600" dirty="0"/>
              <a:t>He tolerated the procedure well and was advised with the following:</a:t>
            </a:r>
          </a:p>
          <a:p>
            <a:pPr lvl="1" algn="just"/>
            <a:r>
              <a:rPr lang="en-US" sz="1600" dirty="0"/>
              <a:t>Avoid any heavy lifting or bending activities for the next 4-6 weeks.</a:t>
            </a:r>
          </a:p>
          <a:p>
            <a:pPr lvl="1" algn="just"/>
            <a:r>
              <a:rPr lang="en-US" sz="1600" dirty="0"/>
              <a:t>Use ice modalities for the next two weeks, 30 minutes on and 30 minutes off, </a:t>
            </a:r>
          </a:p>
          <a:p>
            <a:pPr lvl="1" algn="just"/>
            <a:r>
              <a:rPr lang="en-US" sz="1600" dirty="0"/>
              <a:t>Avoid anti-inflammatories for the next two weeks to avoid any bleeding issues.</a:t>
            </a:r>
          </a:p>
          <a:p>
            <a:pPr lvl="1" algn="just"/>
            <a:r>
              <a:rPr lang="en-US" sz="1600" dirty="0"/>
              <a:t>Keep the incision dry for at least five days</a:t>
            </a:r>
          </a:p>
        </p:txBody>
      </p:sp>
    </p:spTree>
    <p:extLst>
      <p:ext uri="{BB962C8B-B14F-4D97-AF65-F5344CB8AC3E}">
        <p14:creationId xmlns:p14="http://schemas.microsoft.com/office/powerpoint/2010/main" val="25694797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371600" y="114300"/>
            <a:ext cx="6324600" cy="495035"/>
          </a:xfrm>
        </p:spPr>
        <p:txBody>
          <a:bodyPr>
            <a:normAutofit fontScale="90000"/>
          </a:bodyPr>
          <a:lstStyle/>
          <a:p>
            <a:r>
              <a:rPr lang="en-US" sz="3600" dirty="0"/>
              <a:t>TREATMENT OF INJURIES</a:t>
            </a:r>
          </a:p>
        </p:txBody>
      </p:sp>
      <p:sp>
        <p:nvSpPr>
          <p:cNvPr id="2" name="Content Placeholder 1"/>
          <p:cNvSpPr>
            <a:spLocks noGrp="1"/>
          </p:cNvSpPr>
          <p:nvPr>
            <p:ph idx="1"/>
          </p:nvPr>
        </p:nvSpPr>
        <p:spPr>
          <a:xfrm>
            <a:off x="0" y="792113"/>
            <a:ext cx="6362700" cy="1150987"/>
          </a:xfrm>
        </p:spPr>
        <p:txBody>
          <a:bodyPr>
            <a:normAutofit/>
          </a:bodyPr>
          <a:lstStyle/>
          <a:p>
            <a:pPr marL="137160" indent="0">
              <a:buNone/>
            </a:pPr>
            <a:r>
              <a:rPr lang="en-US" sz="1500" b="1" dirty="0"/>
              <a:t>03/08/2023: X-ray of thoracic spine performed at </a:t>
            </a:r>
            <a:r>
              <a:rPr lang="en-US" sz="1600" b="1" dirty="0"/>
              <a:t>MRI Associates:</a:t>
            </a:r>
          </a:p>
          <a:p>
            <a:pPr lvl="0"/>
            <a:r>
              <a:rPr lang="en-US" sz="1400" dirty="0"/>
              <a:t>Spinal stimulator in situ with its tip at the level of body of T8 vertebra</a:t>
            </a:r>
          </a:p>
          <a:p>
            <a:pPr lvl="0"/>
            <a:r>
              <a:rPr lang="en-US" sz="1400" dirty="0"/>
              <a:t>Mild spondylosis thoracic spine</a:t>
            </a:r>
          </a:p>
          <a:p>
            <a:r>
              <a:rPr lang="en-US" sz="1400" dirty="0"/>
              <a:t>No compression fracture</a:t>
            </a:r>
            <a:endParaRPr lang="en-US" sz="1500" dirty="0"/>
          </a:p>
        </p:txBody>
      </p:sp>
      <p:sp>
        <p:nvSpPr>
          <p:cNvPr id="3" name="Rectangle 2"/>
          <p:cNvSpPr/>
          <p:nvPr/>
        </p:nvSpPr>
        <p:spPr>
          <a:xfrm>
            <a:off x="4410919" y="1790700"/>
            <a:ext cx="4724400" cy="2677656"/>
          </a:xfrm>
          <a:prstGeom prst="rect">
            <a:avLst/>
          </a:prstGeom>
        </p:spPr>
        <p:txBody>
          <a:bodyPr wrap="square">
            <a:spAutoFit/>
          </a:bodyPr>
          <a:lstStyle/>
          <a:p>
            <a:pPr lvl="0"/>
            <a:r>
              <a:rPr lang="en-US" sz="1400" b="1" dirty="0"/>
              <a:t>03/10/2023: Follow-up visit with Dr. Menmuir:</a:t>
            </a:r>
          </a:p>
          <a:p>
            <a:pPr lvl="0"/>
            <a:endParaRPr lang="en-US" sz="1400" b="1" dirty="0"/>
          </a:p>
          <a:p>
            <a:pPr marL="285750" lvl="0" indent="-285750">
              <a:buFont typeface="Arial" panose="020B0604020202020204" pitchFamily="34" charset="0"/>
              <a:buChar char="•"/>
            </a:pPr>
            <a:r>
              <a:rPr lang="en-US" sz="1400" dirty="0"/>
              <a:t>Mr. XXX reported minimal lower back discomfort and no discomfort in his leg. </a:t>
            </a:r>
          </a:p>
          <a:p>
            <a:pPr marL="285750" lvl="0" indent="-285750">
              <a:buFont typeface="Arial" panose="020B0604020202020204" pitchFamily="34" charset="0"/>
              <a:buChar char="•"/>
            </a:pPr>
            <a:r>
              <a:rPr lang="en-US" sz="1400" dirty="0"/>
              <a:t>Dr. Menmuir advised him to resume gradual activities of daily living such as lifting, bending and driving activities</a:t>
            </a:r>
          </a:p>
          <a:p>
            <a:pPr marL="285750" lvl="0" indent="-285750">
              <a:buFont typeface="Arial" panose="020B0604020202020204" pitchFamily="34" charset="0"/>
              <a:buChar char="•"/>
            </a:pPr>
            <a:r>
              <a:rPr lang="en-US" sz="1400" dirty="0"/>
              <a:t>He was advised to resume anti-inflammatories to decrease surgical inflammation, pain and swelling. </a:t>
            </a:r>
          </a:p>
          <a:p>
            <a:pPr marL="285750" lvl="0" indent="-285750">
              <a:buFont typeface="Arial" panose="020B0604020202020204" pitchFamily="34" charset="0"/>
              <a:buChar char="•"/>
            </a:pPr>
            <a:r>
              <a:rPr lang="en-US" sz="1400" dirty="0"/>
              <a:t>He was advised to follow-up in 7 weeks’ time and obtain an AP view of the thoracic spine to evaluate maintenance of placement for the stimulator leads</a:t>
            </a:r>
            <a:endParaRPr lang="en-US" sz="1400" b="1" dirty="0"/>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796" y="1974481"/>
            <a:ext cx="4242123" cy="3740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a:xfrm rot="8678144">
            <a:off x="2700907" y="3618621"/>
            <a:ext cx="2067166" cy="277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0418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PROPERTY DAMAGES</a:t>
            </a:r>
          </a:p>
        </p:txBody>
      </p:sp>
      <p:sp>
        <p:nvSpPr>
          <p:cNvPr id="5" name="Text Placeholder 4"/>
          <p:cNvSpPr>
            <a:spLocks noGrp="1"/>
          </p:cNvSpPr>
          <p:nvPr>
            <p:ph type="body" idx="2"/>
          </p:nvPr>
        </p:nvSpPr>
        <p:spPr/>
        <p:txBody>
          <a:bodyPr>
            <a:normAutofit lnSpcReduction="10000"/>
          </a:bodyPr>
          <a:lstStyle/>
          <a:p>
            <a:r>
              <a:rPr lang="en-US" b="1" dirty="0"/>
              <a:t>Inspection Location: </a:t>
            </a:r>
            <a:r>
              <a:rPr lang="en-US" dirty="0"/>
              <a:t>Joe Hudson’s Collision Center – North Lakeland, 930 Griffin Road, Lakeland, FL 33805. Repair Facility. </a:t>
            </a:r>
          </a:p>
          <a:p>
            <a:r>
              <a:rPr lang="en-US" dirty="0"/>
              <a:t> </a:t>
            </a:r>
          </a:p>
          <a:p>
            <a:r>
              <a:rPr lang="en-US" b="1" dirty="0"/>
              <a:t>Vehicle details: </a:t>
            </a:r>
            <a:endParaRPr lang="en-US" dirty="0"/>
          </a:p>
          <a:p>
            <a:r>
              <a:rPr lang="en-US" dirty="0"/>
              <a:t>2012 Hyun Sonata GLS Automatic 4D SED 4-2.4L Gasoline Direct Injection Dark blue. </a:t>
            </a:r>
          </a:p>
          <a:p>
            <a:r>
              <a:rPr lang="en-US" dirty="0"/>
              <a:t>VIN: 5NPEB4AC3CH481045</a:t>
            </a:r>
          </a:p>
          <a:p>
            <a:r>
              <a:rPr lang="en-US" dirty="0"/>
              <a:t>License: 5184QV</a:t>
            </a:r>
          </a:p>
          <a:p>
            <a:r>
              <a:rPr lang="en-US" dirty="0"/>
              <a:t>State: FL</a:t>
            </a:r>
          </a:p>
          <a:p>
            <a:r>
              <a:rPr lang="en-US" dirty="0"/>
              <a:t>Exterior color: Dark blue</a:t>
            </a:r>
          </a:p>
          <a:p>
            <a:r>
              <a:rPr lang="en-US" dirty="0"/>
              <a:t>Production Date: 04/2012</a:t>
            </a:r>
          </a:p>
          <a:p>
            <a:endParaRPr lang="en-US" dirty="0"/>
          </a:p>
          <a:p>
            <a:r>
              <a:rPr lang="en-US" b="1" dirty="0"/>
              <a:t>Days to Repair:</a:t>
            </a:r>
            <a:r>
              <a:rPr lang="en-US" dirty="0"/>
              <a:t> 15</a:t>
            </a:r>
          </a:p>
          <a:p>
            <a:r>
              <a:rPr lang="en-US" b="1" dirty="0">
                <a:solidFill>
                  <a:srgbClr val="FF0000"/>
                </a:solidFill>
              </a:rPr>
              <a:t>Estimate total for repair:</a:t>
            </a:r>
            <a:r>
              <a:rPr lang="en-US" dirty="0">
                <a:solidFill>
                  <a:srgbClr val="FF0000"/>
                </a:solidFill>
              </a:rPr>
              <a:t> $2,736.79</a:t>
            </a:r>
            <a:endParaRPr lang="en-US" b="1" dirty="0">
              <a:solidFill>
                <a:srgbClr val="FF0000"/>
              </a:solidFill>
            </a:endParaRPr>
          </a:p>
          <a:p>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6650" y="3162300"/>
            <a:ext cx="5069807" cy="24955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5273" y="143790"/>
            <a:ext cx="5104531" cy="2850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81132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371600" y="114300"/>
            <a:ext cx="6324600" cy="495035"/>
          </a:xfrm>
        </p:spPr>
        <p:txBody>
          <a:bodyPr>
            <a:normAutofit fontScale="90000"/>
          </a:bodyPr>
          <a:lstStyle/>
          <a:p>
            <a:r>
              <a:rPr lang="en-US" sz="3600" dirty="0"/>
              <a:t>TREATMENT OF INJURIES</a:t>
            </a:r>
          </a:p>
        </p:txBody>
      </p:sp>
      <p:sp>
        <p:nvSpPr>
          <p:cNvPr id="7" name="Content Placeholder 1"/>
          <p:cNvSpPr txBox="1">
            <a:spLocks/>
          </p:cNvSpPr>
          <p:nvPr/>
        </p:nvSpPr>
        <p:spPr>
          <a:xfrm>
            <a:off x="0" y="829726"/>
            <a:ext cx="4800600" cy="1189574"/>
          </a:xfrm>
          <a:prstGeom prst="rect">
            <a:avLst/>
          </a:prstGeom>
        </p:spPr>
        <p:txBody>
          <a:bodyPr vert="horz">
            <a:no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a:buNone/>
            </a:pPr>
            <a:r>
              <a:rPr lang="en-US" sz="1500" b="1" dirty="0"/>
              <a:t>07/10/2023: Follow-up visit with Dr. </a:t>
            </a:r>
            <a:r>
              <a:rPr lang="en-US" sz="1500" dirty="0"/>
              <a:t>Li</a:t>
            </a:r>
            <a:endParaRPr lang="en-US" sz="1500" b="1" dirty="0"/>
          </a:p>
          <a:p>
            <a:r>
              <a:rPr lang="en-US" sz="1500" dirty="0"/>
              <a:t>Mr. XXX stated the pain in his low back returned despite the permanent implantation on 03/01/2023.</a:t>
            </a:r>
          </a:p>
        </p:txBody>
      </p:sp>
      <p:sp>
        <p:nvSpPr>
          <p:cNvPr id="10" name="Right Arrow 9"/>
          <p:cNvSpPr/>
          <p:nvPr/>
        </p:nvSpPr>
        <p:spPr>
          <a:xfrm rot="1962127">
            <a:off x="3473569" y="4725722"/>
            <a:ext cx="1609738" cy="3551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829726"/>
            <a:ext cx="3733800" cy="4712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Content Placeholder 1"/>
          <p:cNvSpPr txBox="1">
            <a:spLocks/>
          </p:cNvSpPr>
          <p:nvPr/>
        </p:nvSpPr>
        <p:spPr>
          <a:xfrm>
            <a:off x="152400" y="3467100"/>
            <a:ext cx="4419600" cy="1445670"/>
          </a:xfrm>
          <a:prstGeom prst="rect">
            <a:avLst/>
          </a:prstGeom>
        </p:spPr>
        <p:txBody>
          <a:bodyPr vert="horz">
            <a:no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r>
              <a:rPr lang="en-US" sz="1500" b="1" dirty="0"/>
              <a:t>Dr. </a:t>
            </a:r>
            <a:r>
              <a:rPr lang="en-US" sz="1500" dirty="0"/>
              <a:t>Li referred him to Dr. Menmuir to address his concern that the area coverage with the spinal cord stimulator was inconsistent and to lateralize at this point to the left.</a:t>
            </a:r>
          </a:p>
        </p:txBody>
      </p:sp>
      <p:sp>
        <p:nvSpPr>
          <p:cNvPr id="16" name="Right Arrow 15"/>
          <p:cNvSpPr/>
          <p:nvPr/>
        </p:nvSpPr>
        <p:spPr>
          <a:xfrm rot="699687">
            <a:off x="3100912" y="1841709"/>
            <a:ext cx="1609738" cy="3551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213583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371600" y="114300"/>
            <a:ext cx="6324600" cy="495035"/>
          </a:xfrm>
        </p:spPr>
        <p:txBody>
          <a:bodyPr>
            <a:normAutofit fontScale="90000"/>
          </a:bodyPr>
          <a:lstStyle/>
          <a:p>
            <a:r>
              <a:rPr lang="en-US" sz="3600" dirty="0"/>
              <a:t>TREATMENT OF INJURIES</a:t>
            </a:r>
          </a:p>
        </p:txBody>
      </p:sp>
      <p:sp>
        <p:nvSpPr>
          <p:cNvPr id="2" name="Content Placeholder 1"/>
          <p:cNvSpPr>
            <a:spLocks noGrp="1"/>
          </p:cNvSpPr>
          <p:nvPr>
            <p:ph idx="1"/>
          </p:nvPr>
        </p:nvSpPr>
        <p:spPr>
          <a:xfrm>
            <a:off x="36653" y="2019300"/>
            <a:ext cx="4572000" cy="3162298"/>
          </a:xfrm>
        </p:spPr>
        <p:txBody>
          <a:bodyPr>
            <a:noAutofit/>
          </a:bodyPr>
          <a:lstStyle/>
          <a:p>
            <a:pPr marL="137160" indent="0">
              <a:buNone/>
            </a:pPr>
            <a:r>
              <a:rPr lang="en-US" sz="1400" b="1" dirty="0"/>
              <a:t>07/14/2023: Follow-up visit with Dr. </a:t>
            </a:r>
            <a:r>
              <a:rPr lang="en-US" sz="1400" dirty="0"/>
              <a:t>Menmuir:</a:t>
            </a:r>
            <a:endParaRPr lang="en-US" sz="1400" b="1" dirty="0"/>
          </a:p>
          <a:p>
            <a:r>
              <a:rPr lang="en-US" sz="1400" dirty="0"/>
              <a:t>He continued to have pain despite undergoing bilateral sacroiliac joint fusions and spinal cord stimulator placement.</a:t>
            </a:r>
          </a:p>
          <a:p>
            <a:r>
              <a:rPr lang="en-US" sz="1400" dirty="0"/>
              <a:t>Dr. Menmuir explained that the majority of his pain was over the posterior lower sacral region where the first attempt of sacroiliac joint fusion was performed. It was likely the cluneal nerves had been irritated.</a:t>
            </a:r>
          </a:p>
          <a:p>
            <a:r>
              <a:rPr lang="en-US" sz="1400" dirty="0"/>
              <a:t>He was advised to use Lidoderm patches and Lidocaine cream to decrease the sensitivity. If it did not help, he was advised to receive a caudal injection to decrease the sensitivity.</a:t>
            </a:r>
          </a:p>
          <a:p>
            <a:endParaRPr lang="en-US" sz="1400" dirty="0"/>
          </a:p>
        </p:txBody>
      </p:sp>
      <p:sp>
        <p:nvSpPr>
          <p:cNvPr id="8" name="Content Placeholder 1"/>
          <p:cNvSpPr txBox="1">
            <a:spLocks/>
          </p:cNvSpPr>
          <p:nvPr/>
        </p:nvSpPr>
        <p:spPr>
          <a:xfrm>
            <a:off x="152400" y="2781300"/>
            <a:ext cx="4343400" cy="2209799"/>
          </a:xfrm>
          <a:prstGeom prst="rect">
            <a:avLst/>
          </a:prstGeom>
        </p:spPr>
        <p:txBody>
          <a:bodyPr vert="horz">
            <a:no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endParaRPr lang="en-US" sz="1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795759"/>
            <a:ext cx="388620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ight Arrow 9"/>
          <p:cNvSpPr/>
          <p:nvPr/>
        </p:nvSpPr>
        <p:spPr>
          <a:xfrm rot="20178844">
            <a:off x="4351034" y="3327586"/>
            <a:ext cx="877923" cy="2221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361137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371600" y="114300"/>
            <a:ext cx="6324600" cy="495035"/>
          </a:xfrm>
        </p:spPr>
        <p:txBody>
          <a:bodyPr>
            <a:normAutofit fontScale="90000"/>
          </a:bodyPr>
          <a:lstStyle/>
          <a:p>
            <a:r>
              <a:rPr lang="en-US" sz="3600" dirty="0"/>
              <a:t>TREATMENT OF INJURIES</a:t>
            </a:r>
          </a:p>
        </p:txBody>
      </p:sp>
      <p:sp>
        <p:nvSpPr>
          <p:cNvPr id="2" name="Content Placeholder 1"/>
          <p:cNvSpPr>
            <a:spLocks noGrp="1"/>
          </p:cNvSpPr>
          <p:nvPr>
            <p:ph idx="1"/>
          </p:nvPr>
        </p:nvSpPr>
        <p:spPr>
          <a:xfrm>
            <a:off x="0" y="792113"/>
            <a:ext cx="4648200" cy="769987"/>
          </a:xfrm>
        </p:spPr>
        <p:txBody>
          <a:bodyPr>
            <a:normAutofit/>
          </a:bodyPr>
          <a:lstStyle/>
          <a:p>
            <a:pPr marL="137160" indent="0">
              <a:buNone/>
            </a:pPr>
            <a:r>
              <a:rPr lang="en-US" sz="1500" b="1" dirty="0"/>
              <a:t>07/25/2023: Follow-up visit with Dr. Li:</a:t>
            </a:r>
          </a:p>
          <a:p>
            <a:r>
              <a:rPr lang="en-US" sz="1500" dirty="0"/>
              <a:t>Received “Caudal Epidural Steroid Injection”</a:t>
            </a:r>
          </a:p>
          <a:p>
            <a:pPr marL="137160" indent="0">
              <a:buNone/>
            </a:pPr>
            <a:endParaRPr lang="en-US" sz="1500" b="1" dirty="0"/>
          </a:p>
          <a:p>
            <a:pPr marL="137160" indent="0">
              <a:buNone/>
            </a:pPr>
            <a:endParaRPr lang="en-US" sz="15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4032" y="777389"/>
            <a:ext cx="3609975" cy="4915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ontent Placeholder 1"/>
          <p:cNvSpPr txBox="1">
            <a:spLocks/>
          </p:cNvSpPr>
          <p:nvPr/>
        </p:nvSpPr>
        <p:spPr>
          <a:xfrm>
            <a:off x="10610" y="4686300"/>
            <a:ext cx="4408990" cy="1006998"/>
          </a:xfrm>
          <a:prstGeom prst="rect">
            <a:avLst/>
          </a:prstGeom>
        </p:spPr>
        <p:txBody>
          <a:bodyPr vert="horz">
            <a:normAutofit fontScale="85000" lnSpcReduction="20000"/>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a:buFont typeface="Wingdings 2"/>
              <a:buNone/>
            </a:pPr>
            <a:r>
              <a:rPr lang="en-US" sz="1500" dirty="0"/>
              <a:t>08/28/2023: </a:t>
            </a:r>
            <a:r>
              <a:rPr lang="en-US" sz="1500" b="1" dirty="0"/>
              <a:t>Follow-up visit with Dr. Li:</a:t>
            </a:r>
          </a:p>
          <a:p>
            <a:pPr>
              <a:buClr>
                <a:prstClr val="white">
                  <a:shade val="95000"/>
                </a:prstClr>
              </a:buClr>
            </a:pPr>
            <a:r>
              <a:rPr lang="en-US" sz="1500" dirty="0">
                <a:solidFill>
                  <a:prstClr val="white"/>
                </a:solidFill>
              </a:rPr>
              <a:t>He had ongoing neuropathic pain and Dr. Li recommended to increase the dose of Gabapentin. The pending programming of the spinal cord stimulator was advised to be proceeded.</a:t>
            </a:r>
          </a:p>
          <a:p>
            <a:pPr marL="137160" indent="0">
              <a:buFont typeface="Wingdings 2"/>
              <a:buNone/>
            </a:pPr>
            <a:endParaRPr lang="en-US" sz="1500" b="1" dirty="0"/>
          </a:p>
          <a:p>
            <a:pPr marL="137160" indent="0">
              <a:buFont typeface="Wingdings 2"/>
              <a:buNone/>
            </a:pPr>
            <a:endParaRPr lang="en-US" sz="1500" dirty="0"/>
          </a:p>
        </p:txBody>
      </p:sp>
      <p:sp>
        <p:nvSpPr>
          <p:cNvPr id="11" name="Right Arrow 10"/>
          <p:cNvSpPr/>
          <p:nvPr/>
        </p:nvSpPr>
        <p:spPr>
          <a:xfrm rot="1830671">
            <a:off x="4229940" y="1500485"/>
            <a:ext cx="877923" cy="2221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Arrow 11"/>
          <p:cNvSpPr/>
          <p:nvPr/>
        </p:nvSpPr>
        <p:spPr>
          <a:xfrm>
            <a:off x="4423049" y="5043351"/>
            <a:ext cx="720117" cy="1634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005" y="1598822"/>
            <a:ext cx="3886200" cy="2812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5919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371600" y="114300"/>
            <a:ext cx="6324600" cy="495035"/>
          </a:xfrm>
        </p:spPr>
        <p:txBody>
          <a:bodyPr>
            <a:normAutofit fontScale="90000"/>
          </a:bodyPr>
          <a:lstStyle/>
          <a:p>
            <a:r>
              <a:rPr lang="en-US" sz="3600" dirty="0"/>
              <a:t>TREATMENT OF INJURIES</a:t>
            </a:r>
          </a:p>
        </p:txBody>
      </p:sp>
      <p:sp>
        <p:nvSpPr>
          <p:cNvPr id="2" name="Content Placeholder 1"/>
          <p:cNvSpPr>
            <a:spLocks noGrp="1"/>
          </p:cNvSpPr>
          <p:nvPr>
            <p:ph idx="1"/>
          </p:nvPr>
        </p:nvSpPr>
        <p:spPr>
          <a:xfrm>
            <a:off x="-72342" y="952500"/>
            <a:ext cx="4862337" cy="4267200"/>
          </a:xfrm>
        </p:spPr>
        <p:txBody>
          <a:bodyPr>
            <a:noAutofit/>
          </a:bodyPr>
          <a:lstStyle/>
          <a:p>
            <a:pPr marL="137160" indent="0">
              <a:buNone/>
            </a:pPr>
            <a:r>
              <a:rPr lang="en-US" sz="1600" b="1" dirty="0"/>
              <a:t>09/26/2023: Follow-up visit with Dr. </a:t>
            </a:r>
            <a:r>
              <a:rPr lang="en-US" sz="1600" dirty="0"/>
              <a:t>Li:</a:t>
            </a:r>
            <a:endParaRPr lang="en-US" sz="1600" b="1" dirty="0"/>
          </a:p>
          <a:p>
            <a:r>
              <a:rPr lang="en-US" sz="1600" dirty="0"/>
              <a:t>Mr. XXX reported burning and aching pain in his low back flared up again recently. He was in the process of device modification with the stimulator representatives.</a:t>
            </a:r>
          </a:p>
          <a:p>
            <a:r>
              <a:rPr lang="en-US" sz="1600" dirty="0"/>
              <a:t>He was diagnosed with the following:</a:t>
            </a:r>
          </a:p>
          <a:p>
            <a:pPr lvl="2"/>
            <a:r>
              <a:rPr lang="en-US" sz="1000" dirty="0"/>
              <a:t>Discogenic syndrome, lumbar</a:t>
            </a:r>
          </a:p>
          <a:p>
            <a:pPr lvl="2"/>
            <a:r>
              <a:rPr lang="en-US" sz="1000" dirty="0"/>
              <a:t>Lumbar radicular pain</a:t>
            </a:r>
          </a:p>
          <a:p>
            <a:pPr lvl="2"/>
            <a:r>
              <a:rPr lang="en-US" sz="1000" dirty="0"/>
              <a:t>Lumbar facet joint pain</a:t>
            </a:r>
          </a:p>
          <a:p>
            <a:pPr lvl="2"/>
            <a:r>
              <a:rPr lang="en-US" sz="1000" dirty="0"/>
              <a:t>Annular fissure of lumbar disc</a:t>
            </a:r>
          </a:p>
          <a:p>
            <a:pPr lvl="2"/>
            <a:r>
              <a:rPr lang="en-US" sz="1000" dirty="0"/>
              <a:t>Lumbar disc herniation</a:t>
            </a:r>
          </a:p>
          <a:p>
            <a:pPr lvl="2"/>
            <a:r>
              <a:rPr lang="en-US" sz="1000" dirty="0"/>
              <a:t>Chronic pain</a:t>
            </a:r>
          </a:p>
          <a:p>
            <a:pPr lvl="2"/>
            <a:r>
              <a:rPr lang="en-US" sz="1000" dirty="0"/>
              <a:t>Arthrodesis status</a:t>
            </a:r>
          </a:p>
          <a:p>
            <a:pPr lvl="2"/>
            <a:r>
              <a:rPr lang="en-US" sz="1000" dirty="0"/>
              <a:t>Sacroiliac joint dysfunction of both sides</a:t>
            </a:r>
          </a:p>
          <a:p>
            <a:r>
              <a:rPr lang="en-US" sz="1600" dirty="0"/>
              <a:t>Dr. Li recommended to begin pharmacologic therapy. Mr. XXX was advised to continue to work with the device management to adjust his stimulator settings.</a:t>
            </a:r>
          </a:p>
        </p:txBody>
      </p:sp>
      <p:sp>
        <p:nvSpPr>
          <p:cNvPr id="8" name="Content Placeholder 1"/>
          <p:cNvSpPr txBox="1">
            <a:spLocks/>
          </p:cNvSpPr>
          <p:nvPr/>
        </p:nvSpPr>
        <p:spPr>
          <a:xfrm>
            <a:off x="152400" y="2781300"/>
            <a:ext cx="4343400" cy="2209799"/>
          </a:xfrm>
          <a:prstGeom prst="rect">
            <a:avLst/>
          </a:prstGeom>
        </p:spPr>
        <p:txBody>
          <a:bodyPr vert="horz">
            <a:noAutofit/>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endParaRPr lang="en-US" sz="1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199" y="647700"/>
            <a:ext cx="3999603"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ight Arrow 9"/>
          <p:cNvSpPr/>
          <p:nvPr/>
        </p:nvSpPr>
        <p:spPr>
          <a:xfrm rot="1351395">
            <a:off x="4417156" y="4815435"/>
            <a:ext cx="814423" cy="2484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p:cNvSpPr/>
          <p:nvPr/>
        </p:nvSpPr>
        <p:spPr>
          <a:xfrm rot="1351395">
            <a:off x="4276258" y="2102774"/>
            <a:ext cx="877923" cy="2221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771842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114300"/>
            <a:ext cx="3886200" cy="968375"/>
          </a:xfrm>
        </p:spPr>
        <p:txBody>
          <a:bodyPr>
            <a:normAutofit fontScale="90000"/>
          </a:bodyPr>
          <a:lstStyle/>
          <a:p>
            <a:r>
              <a:rPr lang="en-US" sz="3600" b="1" dirty="0"/>
              <a:t>CAUSATION OF INJURIES </a:t>
            </a:r>
          </a:p>
        </p:txBody>
      </p:sp>
      <p:sp>
        <p:nvSpPr>
          <p:cNvPr id="7" name="Text Placeholder 6"/>
          <p:cNvSpPr>
            <a:spLocks noGrp="1"/>
          </p:cNvSpPr>
          <p:nvPr>
            <p:ph type="body" idx="2"/>
          </p:nvPr>
        </p:nvSpPr>
        <p:spPr>
          <a:xfrm>
            <a:off x="152400" y="1104900"/>
            <a:ext cx="3124200" cy="3962400"/>
          </a:xfrm>
        </p:spPr>
        <p:txBody>
          <a:bodyPr/>
          <a:lstStyle/>
          <a:p>
            <a:pPr marL="285750" indent="-285750" algn="just">
              <a:buFont typeface="Wingdings" panose="05000000000000000000" pitchFamily="2" charset="2"/>
              <a:buChar char="Ø"/>
            </a:pPr>
            <a:r>
              <a:rPr lang="en-US" dirty="0"/>
              <a:t>As on 02/14/2022, Darren Li, M.D., from Universal Spine and Joint Specialists opined that it was within a reasonable degree of medical probability and certainty that he sustained “</a:t>
            </a:r>
            <a:r>
              <a:rPr lang="en-US" i="1" dirty="0"/>
              <a:t>new injury and/or exacerbation of preexisting injury to the lumbar spine” </a:t>
            </a:r>
            <a:r>
              <a:rPr lang="en-US" dirty="0"/>
              <a:t>as a result of the February 8, 2022, motor vehicle collision</a:t>
            </a:r>
            <a:r>
              <a:rPr lang="en-US" i="1" dirty="0"/>
              <a:t>.</a:t>
            </a:r>
          </a:p>
          <a:p>
            <a:pPr marL="285750" indent="-285750" algn="just">
              <a:buFont typeface="Wingdings" panose="05000000000000000000" pitchFamily="2" charset="2"/>
              <a:buChar char="Ø"/>
            </a:pPr>
            <a:r>
              <a:rPr lang="en-US" dirty="0"/>
              <a:t> It was probable that he sustained injury to the lumbar discs and lumbar facet joints and he did have provocative maneuvers positive for lumbar discogenic, radicular and facetogenic pain.</a:t>
            </a:r>
          </a:p>
        </p:txBody>
      </p:sp>
      <p:sp>
        <p:nvSpPr>
          <p:cNvPr id="2" name="Content Placeholder 1"/>
          <p:cNvSpPr>
            <a:spLocks noGrp="1"/>
          </p:cNvSpPr>
          <p:nvPr>
            <p:ph sz="half" idx="1"/>
          </p:nvPr>
        </p:nvSpPr>
        <p:spPr/>
        <p:txBody>
          <a:bodyPr/>
          <a:lstStyle/>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42900"/>
            <a:ext cx="4155312"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467100"/>
            <a:ext cx="3657600" cy="159845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991329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1" y="227542"/>
            <a:ext cx="3733799" cy="968375"/>
          </a:xfrm>
        </p:spPr>
        <p:txBody>
          <a:bodyPr>
            <a:normAutofit fontScale="90000"/>
          </a:bodyPr>
          <a:lstStyle/>
          <a:p>
            <a:r>
              <a:rPr lang="en-US" sz="3600" b="1" dirty="0"/>
              <a:t>CAUSATION OF INJURIES </a:t>
            </a:r>
          </a:p>
        </p:txBody>
      </p:sp>
      <p:sp>
        <p:nvSpPr>
          <p:cNvPr id="2" name="Text Placeholder 1"/>
          <p:cNvSpPr>
            <a:spLocks noGrp="1"/>
          </p:cNvSpPr>
          <p:nvPr>
            <p:ph type="body" idx="2"/>
          </p:nvPr>
        </p:nvSpPr>
        <p:spPr>
          <a:xfrm>
            <a:off x="152400" y="1181100"/>
            <a:ext cx="3008313" cy="3909219"/>
          </a:xfrm>
        </p:spPr>
        <p:txBody>
          <a:bodyPr/>
          <a:lstStyle/>
          <a:p>
            <a:pPr marL="285750" indent="-285750" algn="just">
              <a:buFont typeface="Wingdings" panose="05000000000000000000" pitchFamily="2" charset="2"/>
              <a:buChar char="Ø"/>
            </a:pPr>
            <a:r>
              <a:rPr lang="en-US" dirty="0"/>
              <a:t>As on 03/07/2022, Brett Menmuir, M.D., from Universal Spine and Joint Specialists opined that within a reasonable degree of medical probability and certainty he sustained an injury to the lumbar spine as result of the motor vehicle collision on 02/08/2022.</a:t>
            </a:r>
          </a:p>
          <a:p>
            <a:pPr marL="285750" indent="-285750" algn="just">
              <a:buFont typeface="Wingdings" panose="05000000000000000000" pitchFamily="2" charset="2"/>
              <a:buChar char="Ø"/>
            </a:pPr>
            <a:r>
              <a:rPr lang="en-US" dirty="0"/>
              <a:t> </a:t>
            </a:r>
            <a:r>
              <a:rPr lang="en-US" i="1" dirty="0"/>
              <a:t>The majority of the Mr. XXX’s pain complaints were likely originating from the sacroiliac joints which have become dysfunctional and painful due to the motor vehicle collision that occurred on February 8, 2022.</a:t>
            </a:r>
            <a:r>
              <a:rPr lang="en-US" dirty="0"/>
              <a:t> </a:t>
            </a:r>
          </a:p>
        </p:txBody>
      </p:sp>
      <p:sp>
        <p:nvSpPr>
          <p:cNvPr id="3" name="Content Placeholder 2"/>
          <p:cNvSpPr>
            <a:spLocks noGrp="1"/>
          </p:cNvSpPr>
          <p:nvPr>
            <p:ph sz="half" idx="1"/>
          </p:nvPr>
        </p:nvSpPr>
        <p:spPr/>
        <p:txBody>
          <a:bodyPr/>
          <a:lstStyle/>
          <a:p>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42899"/>
            <a:ext cx="3962400" cy="4660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6403" y="3086100"/>
            <a:ext cx="3449927" cy="193104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920056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19200" y="190500"/>
            <a:ext cx="6934200" cy="418835"/>
          </a:xfrm>
        </p:spPr>
        <p:txBody>
          <a:bodyPr>
            <a:normAutofit fontScale="90000"/>
          </a:bodyPr>
          <a:lstStyle/>
          <a:p>
            <a:r>
              <a:rPr lang="en-US" sz="3600" b="1" dirty="0"/>
              <a:t>FUTURE MEDICAL TREATMENT</a:t>
            </a:r>
          </a:p>
        </p:txBody>
      </p:sp>
      <p:sp>
        <p:nvSpPr>
          <p:cNvPr id="6" name="Content Placeholder 5"/>
          <p:cNvSpPr>
            <a:spLocks noGrp="1"/>
          </p:cNvSpPr>
          <p:nvPr>
            <p:ph idx="1"/>
          </p:nvPr>
        </p:nvSpPr>
        <p:spPr>
          <a:xfrm>
            <a:off x="457200" y="723900"/>
            <a:ext cx="8305800" cy="4724400"/>
          </a:xfrm>
        </p:spPr>
        <p:txBody>
          <a:bodyPr>
            <a:normAutofit lnSpcReduction="10000"/>
          </a:bodyPr>
          <a:lstStyle/>
          <a:p>
            <a:r>
              <a:rPr lang="en-US" sz="2000" dirty="0"/>
              <a:t>As on 09/07/2023, Steven Barna, M.D., CLCP from LCPMD performed an life care plan evaluation for Mr. XXX.  </a:t>
            </a:r>
          </a:p>
          <a:p>
            <a:pPr lvl="1"/>
            <a:r>
              <a:rPr lang="en-US" sz="1600" b="1" dirty="0"/>
              <a:t>Present Age: </a:t>
            </a:r>
            <a:r>
              <a:rPr lang="en-US" sz="1600" dirty="0"/>
              <a:t>32 years</a:t>
            </a:r>
          </a:p>
          <a:p>
            <a:pPr lvl="1"/>
            <a:r>
              <a:rPr lang="en-US" sz="1600" b="1" dirty="0"/>
              <a:t>Residual Life Expectancy: </a:t>
            </a:r>
            <a:r>
              <a:rPr lang="en-US" sz="1600" dirty="0"/>
              <a:t>49 years</a:t>
            </a:r>
          </a:p>
          <a:p>
            <a:r>
              <a:rPr lang="en-US" sz="2000" i="1" dirty="0">
                <a:solidFill>
                  <a:srgbClr val="FF0000"/>
                </a:solidFill>
              </a:rPr>
              <a:t>Dr. Barna opined that the subsequent care received by Mr. XXX after the 02/08/2022 collision had been reasonable and necessary.</a:t>
            </a:r>
          </a:p>
          <a:p>
            <a:r>
              <a:rPr lang="en-US" sz="2000" dirty="0"/>
              <a:t>Dr. Barna stated that the future medical requirements recommended address his diagnoses and consequent disabilities that would adversely impact his vocational activities and quality of life. His opinions within the report were expressed within a reasonable degree of medical and life care planning. </a:t>
            </a:r>
          </a:p>
          <a:p>
            <a:r>
              <a:rPr lang="en-US" sz="2000" dirty="0"/>
              <a:t>The recommendations were based on a reasonable degree of medical and life care planning certainty to be incurred in the future to manager symptoms, reduce complications/secondary diagnoses, maintain function and foster independence.</a:t>
            </a:r>
          </a:p>
        </p:txBody>
      </p:sp>
    </p:spTree>
    <p:extLst>
      <p:ext uri="{BB962C8B-B14F-4D97-AF65-F5344CB8AC3E}">
        <p14:creationId xmlns:p14="http://schemas.microsoft.com/office/powerpoint/2010/main" val="11097032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5400" y="114300"/>
            <a:ext cx="6858000" cy="304800"/>
          </a:xfrm>
        </p:spPr>
        <p:txBody>
          <a:bodyPr>
            <a:normAutofit fontScale="90000"/>
          </a:bodyPr>
          <a:lstStyle/>
          <a:p>
            <a:r>
              <a:rPr lang="en-US" sz="3600" b="1" dirty="0"/>
              <a:t>FUTURE MEDICAL TREATMENT</a:t>
            </a:r>
          </a:p>
        </p:txBody>
      </p:sp>
      <p:sp>
        <p:nvSpPr>
          <p:cNvPr id="6" name="Content Placeholder 5"/>
          <p:cNvSpPr>
            <a:spLocks noGrp="1"/>
          </p:cNvSpPr>
          <p:nvPr>
            <p:ph idx="1"/>
          </p:nvPr>
        </p:nvSpPr>
        <p:spPr>
          <a:xfrm>
            <a:off x="152400" y="723900"/>
            <a:ext cx="8839200" cy="4876800"/>
          </a:xfrm>
        </p:spPr>
        <p:txBody>
          <a:bodyPr>
            <a:noAutofit/>
          </a:bodyPr>
          <a:lstStyle/>
          <a:p>
            <a:pPr marL="0" indent="0">
              <a:buNone/>
            </a:pPr>
            <a:r>
              <a:rPr lang="en-US" sz="1500" b="1" dirty="0"/>
              <a:t>Mr. XXX will require:</a:t>
            </a:r>
          </a:p>
          <a:p>
            <a:r>
              <a:rPr lang="en-US" sz="1500" dirty="0"/>
              <a:t>Office visit on average twice annually with spine physician (i.e. interventional pain physician, spine surgeon) to monitor and manage sacroiliac and spinal cord stimulator related conditions for life expectancy. Also visits with primary care physician (or other chronic pain prescribing physician) for refills of hydrocodone on average quarterly for life expectancy.</a:t>
            </a:r>
          </a:p>
          <a:p>
            <a:r>
              <a:rPr lang="en-US" sz="1500" dirty="0"/>
              <a:t>Spinal cord stimulator interrogation, programming, on average twice annually for life expectancy and Spinal cord stimulator battery replacement surgery on average every 5-10 years (average every 7.5 years) for life expectancy (beginning 2031).</a:t>
            </a:r>
          </a:p>
          <a:p>
            <a:r>
              <a:rPr lang="en-US" sz="1500" dirty="0"/>
              <a:t>X-ray sacrum on average annually to monitor implanted sacroiliac hardware for life expectancy</a:t>
            </a:r>
          </a:p>
          <a:p>
            <a:r>
              <a:rPr lang="en-US" sz="1500" dirty="0"/>
              <a:t>X-ray thoracic spine and lumbar spine on average annually to monitor implanted spinal cord stimulator paddle, wire and battery hardware for life expectancy</a:t>
            </a:r>
          </a:p>
          <a:p>
            <a:r>
              <a:rPr lang="en-US" sz="1500" dirty="0"/>
              <a:t>Hydrocodone/acetaminophen 5 mg, #90 tablets for exacerbations on average quarterly for life expectancy</a:t>
            </a:r>
          </a:p>
          <a:p>
            <a:r>
              <a:rPr lang="en-US" sz="1500" dirty="0"/>
              <a:t>Urine drug screen (while on hydrocodone) at least annually for life expectancy</a:t>
            </a:r>
          </a:p>
          <a:p>
            <a:r>
              <a:rPr lang="en-US" sz="1500" dirty="0"/>
              <a:t>Physical therapy for low back, 12 visits for exacerbations on average every 1-2 years for life expectancy.</a:t>
            </a:r>
          </a:p>
          <a:p>
            <a:pPr marL="0" indent="0">
              <a:buNone/>
            </a:pPr>
            <a:r>
              <a:rPr lang="en-US" sz="1500" i="1" dirty="0">
                <a:solidFill>
                  <a:srgbClr val="FF0000"/>
                </a:solidFill>
              </a:rPr>
              <a:t>The total future medical cost projection for Mr. XXX  based on all the information available at the time of the LCP report was: $676,605.00</a:t>
            </a:r>
            <a:r>
              <a:rPr lang="en-US" sz="1400" i="1" dirty="0">
                <a:solidFill>
                  <a:srgbClr val="FF0000"/>
                </a:solidFill>
              </a:rPr>
              <a:t>.</a:t>
            </a:r>
            <a:endParaRPr lang="en-US" sz="1400" dirty="0"/>
          </a:p>
        </p:txBody>
      </p:sp>
    </p:spTree>
    <p:extLst>
      <p:ext uri="{BB962C8B-B14F-4D97-AF65-F5344CB8AC3E}">
        <p14:creationId xmlns:p14="http://schemas.microsoft.com/office/powerpoint/2010/main" val="7784574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4300"/>
            <a:ext cx="5791200" cy="571235"/>
          </a:xfrm>
        </p:spPr>
        <p:txBody>
          <a:bodyPr>
            <a:normAutofit fontScale="90000"/>
          </a:bodyPr>
          <a:lstStyle/>
          <a:p>
            <a:r>
              <a:rPr lang="en-US" sz="3200" b="1" dirty="0"/>
              <a:t>FUTURE MEDICAL EXPENSES</a:t>
            </a:r>
          </a:p>
        </p:txBody>
      </p:sp>
      <p:sp>
        <p:nvSpPr>
          <p:cNvPr id="3" name="Content Placeholder 2"/>
          <p:cNvSpPr>
            <a:spLocks noGrp="1"/>
          </p:cNvSpPr>
          <p:nvPr>
            <p:ph idx="1"/>
          </p:nvPr>
        </p:nvSpPr>
        <p:spPr>
          <a:xfrm>
            <a:off x="304800" y="876300"/>
            <a:ext cx="8610600" cy="4495800"/>
          </a:xfrm>
        </p:spPr>
        <p:txBody>
          <a:bodyPr>
            <a:normAutofit/>
          </a:bodyPr>
          <a:lstStyle/>
          <a:p>
            <a:pPr marL="0" indent="0">
              <a:buNone/>
            </a:pPr>
            <a:endParaRPr lang="en-US" sz="2000" i="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00100"/>
            <a:ext cx="8763000" cy="4715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29794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865"/>
            <a:ext cx="5105400" cy="495035"/>
          </a:xfrm>
        </p:spPr>
        <p:txBody>
          <a:bodyPr>
            <a:normAutofit fontScale="90000"/>
          </a:bodyPr>
          <a:lstStyle/>
          <a:p>
            <a:r>
              <a:rPr lang="en-US" b="1" dirty="0"/>
              <a:t>LIFESTYLE IMPACT </a:t>
            </a:r>
          </a:p>
        </p:txBody>
      </p:sp>
      <p:sp>
        <p:nvSpPr>
          <p:cNvPr id="3" name="Content Placeholder 2"/>
          <p:cNvSpPr>
            <a:spLocks noGrp="1"/>
          </p:cNvSpPr>
          <p:nvPr>
            <p:ph idx="1"/>
          </p:nvPr>
        </p:nvSpPr>
        <p:spPr>
          <a:xfrm>
            <a:off x="304800" y="723900"/>
            <a:ext cx="8610600" cy="4724400"/>
          </a:xfrm>
        </p:spPr>
        <p:txBody>
          <a:bodyPr>
            <a:normAutofit/>
          </a:bodyPr>
          <a:lstStyle/>
          <a:p>
            <a:r>
              <a:rPr lang="en-US" sz="2000" dirty="0"/>
              <a:t>As a result of the injuries Mr. XXX sustained in the motor vehicle collision that occurred on February 8, 2022, his life became miserable due to the persistent pain and discomfort that have taken over him. </a:t>
            </a:r>
          </a:p>
          <a:p>
            <a:r>
              <a:rPr lang="en-US" sz="2000" dirty="0"/>
              <a:t>He had severe pain in his back after the accident. He continues to suffer radiation of radiculopathy pain from his left hip down his left knee despite undergoing surgical interventions to treat his low back. </a:t>
            </a:r>
          </a:p>
          <a:p>
            <a:r>
              <a:rPr lang="en-US" sz="2000" dirty="0"/>
              <a:t>Due to increased pain he faces difficulties with sitting, walking and standing for prolonged periods. He has trouble sleeping  and has to rotate positions frequently. Also, he is unable to bend or lean forward  due to pain.</a:t>
            </a:r>
          </a:p>
          <a:p>
            <a:r>
              <a:rPr lang="en-US" sz="2000" dirty="0"/>
              <a:t>Pursuant to Dr. Li’s recommendations  he is restricted to lift anything heavier than a gallon of milk.</a:t>
            </a:r>
          </a:p>
        </p:txBody>
      </p:sp>
    </p:spTree>
    <p:extLst>
      <p:ext uri="{BB962C8B-B14F-4D97-AF65-F5344CB8AC3E}">
        <p14:creationId xmlns:p14="http://schemas.microsoft.com/office/powerpoint/2010/main" val="2463747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57300"/>
            <a:ext cx="7848602" cy="3534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sz="3600" b="1" dirty="0"/>
              <a:t>PROPERTY DAMAGES</a:t>
            </a:r>
          </a:p>
        </p:txBody>
      </p:sp>
    </p:spTree>
    <p:extLst>
      <p:ext uri="{BB962C8B-B14F-4D97-AF65-F5344CB8AC3E}">
        <p14:creationId xmlns:p14="http://schemas.microsoft.com/office/powerpoint/2010/main" val="11508129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865"/>
            <a:ext cx="5105400" cy="495035"/>
          </a:xfrm>
        </p:spPr>
        <p:txBody>
          <a:bodyPr>
            <a:normAutofit fontScale="90000"/>
          </a:bodyPr>
          <a:lstStyle/>
          <a:p>
            <a:r>
              <a:rPr lang="en-US" b="1" dirty="0"/>
              <a:t>LIFESTYLE IMPACT </a:t>
            </a:r>
          </a:p>
        </p:txBody>
      </p:sp>
      <p:sp>
        <p:nvSpPr>
          <p:cNvPr id="3" name="Content Placeholder 2"/>
          <p:cNvSpPr>
            <a:spLocks noGrp="1"/>
          </p:cNvSpPr>
          <p:nvPr>
            <p:ph idx="1"/>
          </p:nvPr>
        </p:nvSpPr>
        <p:spPr>
          <a:xfrm>
            <a:off x="304800" y="723900"/>
            <a:ext cx="8610600" cy="4724400"/>
          </a:xfrm>
        </p:spPr>
        <p:txBody>
          <a:bodyPr>
            <a:normAutofit/>
          </a:bodyPr>
          <a:lstStyle/>
          <a:p>
            <a:r>
              <a:rPr lang="en-US" sz="1600" dirty="0"/>
              <a:t>Further notwithstanding, due to pain and injuries  from this collision, Mr. XXX also required assistance with activities of daily living, including, but not limited to:</a:t>
            </a:r>
          </a:p>
          <a:p>
            <a:pPr marL="457200" lvl="1" indent="0">
              <a:buNone/>
            </a:pPr>
            <a:endParaRPr lang="en-US" sz="1600" dirty="0"/>
          </a:p>
        </p:txBody>
      </p:sp>
      <p:graphicFrame>
        <p:nvGraphicFramePr>
          <p:cNvPr id="4" name="Table 3"/>
          <p:cNvGraphicFramePr>
            <a:graphicFrameLocks noGrp="1"/>
          </p:cNvGraphicFramePr>
          <p:nvPr>
            <p:extLst>
              <p:ext uri="{D42A27DB-BD31-4B8C-83A1-F6EECF244321}">
                <p14:modId xmlns:p14="http://schemas.microsoft.com/office/powerpoint/2010/main" val="1758528875"/>
              </p:ext>
            </p:extLst>
          </p:nvPr>
        </p:nvGraphicFramePr>
        <p:xfrm>
          <a:off x="533400" y="1409700"/>
          <a:ext cx="8229600" cy="3840480"/>
        </p:xfrm>
        <a:graphic>
          <a:graphicData uri="http://schemas.openxmlformats.org/drawingml/2006/table">
            <a:tbl>
              <a:tblPr firstRow="1" bandRow="1">
                <a:tableStyleId>{5C22544A-7EE6-4342-B048-85BDC9FD1C3A}</a:tableStyleId>
              </a:tblPr>
              <a:tblGrid>
                <a:gridCol w="1552755">
                  <a:extLst>
                    <a:ext uri="{9D8B030D-6E8A-4147-A177-3AD203B41FA5}">
                      <a16:colId xmlns:a16="http://schemas.microsoft.com/office/drawing/2014/main" xmlns="" val="20000"/>
                    </a:ext>
                  </a:extLst>
                </a:gridCol>
                <a:gridCol w="2251494">
                  <a:extLst>
                    <a:ext uri="{9D8B030D-6E8A-4147-A177-3AD203B41FA5}">
                      <a16:colId xmlns:a16="http://schemas.microsoft.com/office/drawing/2014/main" xmlns="" val="20001"/>
                    </a:ext>
                  </a:extLst>
                </a:gridCol>
                <a:gridCol w="2018581">
                  <a:extLst>
                    <a:ext uri="{9D8B030D-6E8A-4147-A177-3AD203B41FA5}">
                      <a16:colId xmlns:a16="http://schemas.microsoft.com/office/drawing/2014/main" xmlns="" val="20002"/>
                    </a:ext>
                  </a:extLst>
                </a:gridCol>
                <a:gridCol w="2406770">
                  <a:extLst>
                    <a:ext uri="{9D8B030D-6E8A-4147-A177-3AD203B41FA5}">
                      <a16:colId xmlns:a16="http://schemas.microsoft.com/office/drawing/2014/main" xmlns="" val="20003"/>
                    </a:ext>
                  </a:extLst>
                </a:gridCol>
              </a:tblGrid>
              <a:tr h="533110">
                <a:tc>
                  <a:txBody>
                    <a:bodyPr/>
                    <a:lstStyle/>
                    <a:p>
                      <a:pPr algn="ctr"/>
                      <a:r>
                        <a:rPr lang="en-US" dirty="0"/>
                        <a:t>Service</a:t>
                      </a:r>
                    </a:p>
                  </a:txBody>
                  <a:tcPr/>
                </a:tc>
                <a:tc>
                  <a:txBody>
                    <a:bodyPr/>
                    <a:lstStyle/>
                    <a:p>
                      <a:pPr algn="ctr"/>
                      <a:r>
                        <a:rPr lang="en-US" dirty="0"/>
                        <a:t>Source Name</a:t>
                      </a:r>
                    </a:p>
                  </a:txBody>
                  <a:tcPr/>
                </a:tc>
                <a:tc>
                  <a:txBody>
                    <a:bodyPr/>
                    <a:lstStyle/>
                    <a:p>
                      <a:pPr algn="ctr"/>
                      <a:r>
                        <a:rPr lang="en-US" dirty="0"/>
                        <a:t>Amount </a:t>
                      </a:r>
                    </a:p>
                  </a:txBody>
                  <a:tcPr/>
                </a:tc>
                <a:tc>
                  <a:txBody>
                    <a:bodyPr/>
                    <a:lstStyle/>
                    <a:p>
                      <a:pPr algn="ctr"/>
                      <a:r>
                        <a:rPr lang="en-US" dirty="0"/>
                        <a:t>Dates</a:t>
                      </a:r>
                    </a:p>
                  </a:txBody>
                  <a:tcPr/>
                </a:tc>
                <a:extLst>
                  <a:ext uri="{0D108BD9-81ED-4DB2-BD59-A6C34878D82A}">
                    <a16:rowId xmlns:a16="http://schemas.microsoft.com/office/drawing/2014/main" xmlns="" val="10000"/>
                  </a:ext>
                </a:extLst>
              </a:tr>
              <a:tr h="838490">
                <a:tc>
                  <a:txBody>
                    <a:bodyPr/>
                    <a:lstStyle/>
                    <a:p>
                      <a:r>
                        <a:rPr lang="en-US" sz="1600" dirty="0"/>
                        <a:t>Grocery Delivery</a:t>
                      </a:r>
                    </a:p>
                  </a:txBody>
                  <a:tcPr/>
                </a:tc>
                <a:tc>
                  <a:txBody>
                    <a:bodyPr/>
                    <a:lstStyle/>
                    <a:p>
                      <a:r>
                        <a:rPr lang="en-US" sz="1600" dirty="0"/>
                        <a:t>Door</a:t>
                      </a:r>
                      <a:r>
                        <a:rPr lang="en-US" sz="1600" baseline="0" dirty="0"/>
                        <a:t> Dash</a:t>
                      </a:r>
                      <a:endParaRPr lang="en-US" sz="1600" dirty="0"/>
                    </a:p>
                  </a:txBody>
                  <a:tcPr/>
                </a:tc>
                <a:tc>
                  <a:txBody>
                    <a:bodyPr/>
                    <a:lstStyle/>
                    <a:p>
                      <a:r>
                        <a:rPr lang="en-US" sz="1600" dirty="0"/>
                        <a:t>Delivery</a:t>
                      </a:r>
                      <a:r>
                        <a:rPr lang="en-US" sz="1600" baseline="0" dirty="0"/>
                        <a:t> charges undetermined at this time</a:t>
                      </a:r>
                      <a:endParaRPr lang="en-US" sz="1600" dirty="0"/>
                    </a:p>
                  </a:txBody>
                  <a:tcPr/>
                </a:tc>
                <a:tc>
                  <a:txBody>
                    <a:bodyPr/>
                    <a:lstStyle/>
                    <a:p>
                      <a:r>
                        <a:rPr lang="en-US" sz="1600" dirty="0"/>
                        <a:t>Ongoing</a:t>
                      </a:r>
                      <a:r>
                        <a:rPr lang="en-US" sz="1600" baseline="0" dirty="0"/>
                        <a:t> since the collision </a:t>
                      </a:r>
                      <a:endParaRPr lang="en-US" sz="1600" dirty="0"/>
                    </a:p>
                  </a:txBody>
                  <a:tcPr/>
                </a:tc>
                <a:extLst>
                  <a:ext uri="{0D108BD9-81ED-4DB2-BD59-A6C34878D82A}">
                    <a16:rowId xmlns:a16="http://schemas.microsoft.com/office/drawing/2014/main" xmlns="" val="10001"/>
                  </a:ext>
                </a:extLst>
              </a:tr>
              <a:tr h="533400">
                <a:tc>
                  <a:txBody>
                    <a:bodyPr/>
                    <a:lstStyle/>
                    <a:p>
                      <a:r>
                        <a:rPr lang="en-US" sz="1600" dirty="0"/>
                        <a:t>Housecleaning</a:t>
                      </a:r>
                    </a:p>
                  </a:txBody>
                  <a:tcPr/>
                </a:tc>
                <a:tc>
                  <a:txBody>
                    <a:bodyPr/>
                    <a:lstStyle/>
                    <a:p>
                      <a:r>
                        <a:rPr lang="en-US" sz="1600" dirty="0"/>
                        <a:t>Amy </a:t>
                      </a:r>
                      <a:r>
                        <a:rPr lang="en-US" sz="1600" i="1" dirty="0"/>
                        <a:t>(Unknown last name)</a:t>
                      </a:r>
                    </a:p>
                  </a:txBody>
                  <a:tcPr/>
                </a:tc>
                <a:tc>
                  <a:txBody>
                    <a:bodyPr/>
                    <a:lstStyle/>
                    <a:p>
                      <a:r>
                        <a:rPr lang="en-US" sz="1600" dirty="0"/>
                        <a:t>$125.00</a:t>
                      </a:r>
                    </a:p>
                  </a:txBody>
                  <a:tcPr/>
                </a:tc>
                <a:tc>
                  <a:txBody>
                    <a:bodyPr/>
                    <a:lstStyle/>
                    <a:p>
                      <a:r>
                        <a:rPr lang="en-US" sz="1600" dirty="0"/>
                        <a:t>Ongoing once</a:t>
                      </a:r>
                      <a:r>
                        <a:rPr lang="en-US" sz="1600" baseline="0" dirty="0"/>
                        <a:t> in three months since the collision </a:t>
                      </a:r>
                      <a:endParaRPr lang="en-US" sz="1600" dirty="0"/>
                    </a:p>
                  </a:txBody>
                  <a:tcPr/>
                </a:tc>
                <a:extLst>
                  <a:ext uri="{0D108BD9-81ED-4DB2-BD59-A6C34878D82A}">
                    <a16:rowId xmlns:a16="http://schemas.microsoft.com/office/drawing/2014/main" xmlns="" val="10002"/>
                  </a:ext>
                </a:extLst>
              </a:tr>
              <a:tr h="540515">
                <a:tc>
                  <a:txBody>
                    <a:bodyPr/>
                    <a:lstStyle/>
                    <a:p>
                      <a:r>
                        <a:rPr lang="en-US" sz="1600" dirty="0"/>
                        <a:t>Housecleaning</a:t>
                      </a:r>
                    </a:p>
                  </a:txBody>
                  <a:tcPr/>
                </a:tc>
                <a:tc>
                  <a:txBody>
                    <a:bodyPr/>
                    <a:lstStyle/>
                    <a:p>
                      <a:r>
                        <a:rPr lang="en-US" sz="1600" i="1" dirty="0"/>
                        <a:t>Unknown</a:t>
                      </a:r>
                      <a:r>
                        <a:rPr lang="en-US" sz="1600" dirty="0"/>
                        <a:t> </a:t>
                      </a:r>
                      <a:endParaRPr lang="en-US" sz="1600" i="1" dirty="0"/>
                    </a:p>
                  </a:txBody>
                  <a:tcPr/>
                </a:tc>
                <a:tc>
                  <a:txBody>
                    <a:bodyPr/>
                    <a:lstStyle/>
                    <a:p>
                      <a:r>
                        <a:rPr lang="en-US" sz="1600" dirty="0"/>
                        <a:t>$300.00 (</a:t>
                      </a:r>
                      <a:r>
                        <a:rPr lang="en-US" sz="1600" i="1" dirty="0"/>
                        <a:t>approximately</a:t>
                      </a:r>
                      <a:r>
                        <a:rPr lang="en-US" sz="1600" dirty="0"/>
                        <a:t>)</a:t>
                      </a:r>
                    </a:p>
                  </a:txBody>
                  <a:tcPr/>
                </a:tc>
                <a:tc>
                  <a:txBody>
                    <a:bodyPr/>
                    <a:lstStyle/>
                    <a:p>
                      <a:r>
                        <a:rPr lang="en-US" sz="1600" dirty="0"/>
                        <a:t>Ongoing once</a:t>
                      </a:r>
                      <a:r>
                        <a:rPr lang="en-US" sz="1600" baseline="0" dirty="0"/>
                        <a:t> in three months since the collision </a:t>
                      </a:r>
                      <a:endParaRPr lang="en-US" sz="1600" dirty="0"/>
                    </a:p>
                  </a:txBody>
                  <a:tcPr/>
                </a:tc>
                <a:extLst>
                  <a:ext uri="{0D108BD9-81ED-4DB2-BD59-A6C34878D82A}">
                    <a16:rowId xmlns:a16="http://schemas.microsoft.com/office/drawing/2014/main" xmlns="" val="10003"/>
                  </a:ext>
                </a:extLst>
              </a:tr>
              <a:tr h="540515">
                <a:tc>
                  <a:txBody>
                    <a:bodyPr/>
                    <a:lstStyle/>
                    <a:p>
                      <a:r>
                        <a:rPr lang="en-US" sz="1600" dirty="0"/>
                        <a:t>Yardwork</a:t>
                      </a:r>
                    </a:p>
                  </a:txBody>
                  <a:tcPr/>
                </a:tc>
                <a:tc>
                  <a:txBody>
                    <a:bodyPr/>
                    <a:lstStyle/>
                    <a:p>
                      <a:r>
                        <a:rPr lang="en-US" sz="1600" dirty="0"/>
                        <a:t>Ruben (</a:t>
                      </a:r>
                      <a:r>
                        <a:rPr lang="en-US" sz="1600" i="1" dirty="0"/>
                        <a:t>Unknown</a:t>
                      </a:r>
                      <a:r>
                        <a:rPr lang="en-US" sz="1600" i="1" baseline="0" dirty="0"/>
                        <a:t> last name</a:t>
                      </a:r>
                      <a:r>
                        <a:rPr lang="en-US" sz="1600" dirty="0"/>
                        <a:t>)</a:t>
                      </a:r>
                    </a:p>
                  </a:txBody>
                  <a:tcPr/>
                </a:tc>
                <a:tc>
                  <a:txBody>
                    <a:bodyPr/>
                    <a:lstStyle/>
                    <a:p>
                      <a:r>
                        <a:rPr lang="en-US" sz="1600" dirty="0"/>
                        <a:t>$100 per month</a:t>
                      </a:r>
                    </a:p>
                  </a:txBody>
                  <a:tcPr/>
                </a:tc>
                <a:tc>
                  <a:txBody>
                    <a:bodyPr/>
                    <a:lstStyle/>
                    <a:p>
                      <a:r>
                        <a:rPr lang="en-US" sz="1600" dirty="0"/>
                        <a:t>Ongoing once</a:t>
                      </a:r>
                      <a:r>
                        <a:rPr lang="en-US" sz="1600" baseline="0" dirty="0"/>
                        <a:t> in three months since the collision </a:t>
                      </a:r>
                      <a:endParaRPr lang="en-US" sz="1600" dirty="0"/>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14831479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865"/>
            <a:ext cx="5105400" cy="495035"/>
          </a:xfrm>
        </p:spPr>
        <p:txBody>
          <a:bodyPr>
            <a:normAutofit fontScale="90000"/>
          </a:bodyPr>
          <a:lstStyle/>
          <a:p>
            <a:r>
              <a:rPr lang="en-US" b="1" dirty="0"/>
              <a:t>LIFESTYLE IMPACT </a:t>
            </a:r>
          </a:p>
        </p:txBody>
      </p:sp>
      <p:sp>
        <p:nvSpPr>
          <p:cNvPr id="3" name="Content Placeholder 2"/>
          <p:cNvSpPr>
            <a:spLocks noGrp="1"/>
          </p:cNvSpPr>
          <p:nvPr>
            <p:ph idx="1"/>
          </p:nvPr>
        </p:nvSpPr>
        <p:spPr>
          <a:xfrm>
            <a:off x="304800" y="723900"/>
            <a:ext cx="8610600" cy="4724400"/>
          </a:xfrm>
        </p:spPr>
        <p:txBody>
          <a:bodyPr>
            <a:normAutofit/>
          </a:bodyPr>
          <a:lstStyle/>
          <a:p>
            <a:r>
              <a:rPr lang="en-US" sz="2000" dirty="0"/>
              <a:t>With regard to avocational activities, he is unable to enjoy fishing, target shooting, hunting or exercise with weights due to the aggravation of pain in his low back.</a:t>
            </a:r>
          </a:p>
          <a:p>
            <a:r>
              <a:rPr lang="en-US" sz="2000" dirty="0"/>
              <a:t>Around the year 2020 he had participated in a triathlon and since this collision he is unable to even go for short runs </a:t>
            </a:r>
          </a:p>
          <a:p>
            <a:r>
              <a:rPr lang="en-US" sz="2000" dirty="0"/>
              <a:t>He feels anxious and depressed with the ongoing pain complaints since the collision. </a:t>
            </a:r>
          </a:p>
          <a:p>
            <a:r>
              <a:rPr lang="en-US" sz="2000" dirty="0"/>
              <a:t>He was an on-site IT contractor, his job required to travel long distances to the job sites. He is not working since the collision due to the aggravation of pain in his back and legs. He feels his legs were “giving out”. </a:t>
            </a:r>
          </a:p>
          <a:p>
            <a:r>
              <a:rPr lang="en-US" sz="2000" dirty="0"/>
              <a:t>His physical impairments force him to lead a sedentary life, which will ultimately cause deterioration of his health.</a:t>
            </a:r>
          </a:p>
        </p:txBody>
      </p:sp>
    </p:spTree>
    <p:extLst>
      <p:ext uri="{BB962C8B-B14F-4D97-AF65-F5344CB8AC3E}">
        <p14:creationId xmlns:p14="http://schemas.microsoft.com/office/powerpoint/2010/main" val="34694322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CONCLUSION </a:t>
            </a:r>
          </a:p>
        </p:txBody>
      </p:sp>
      <p:sp>
        <p:nvSpPr>
          <p:cNvPr id="6" name="Content Placeholder 5"/>
          <p:cNvSpPr>
            <a:spLocks noGrp="1"/>
          </p:cNvSpPr>
          <p:nvPr>
            <p:ph idx="1"/>
          </p:nvPr>
        </p:nvSpPr>
        <p:spPr>
          <a:xfrm>
            <a:off x="457200" y="1333500"/>
            <a:ext cx="8229600" cy="3581400"/>
          </a:xfrm>
        </p:spPr>
        <p:txBody>
          <a:bodyPr>
            <a:normAutofit/>
          </a:bodyPr>
          <a:lstStyle/>
          <a:p>
            <a:pPr marL="137160" indent="0">
              <a:buNone/>
            </a:pPr>
            <a:r>
              <a:rPr lang="en-US" sz="2000" dirty="0"/>
              <a:t>Demand is hereby made before the sum of $______. </a:t>
            </a:r>
          </a:p>
          <a:p>
            <a:pPr marL="137160" indent="0">
              <a:buNone/>
            </a:pPr>
            <a:r>
              <a:rPr lang="en-US" sz="2000" dirty="0"/>
              <a:t>If this amount exceeds your insured’s policy limits and any applicable excess policies please provide the declaration page. Mr. XXX will be responsible for any and all liens. This policy limit demand shall remain open for 30 days through and including _______</a:t>
            </a:r>
          </a:p>
        </p:txBody>
      </p:sp>
    </p:spTree>
    <p:extLst>
      <p:ext uri="{BB962C8B-B14F-4D97-AF65-F5344CB8AC3E}">
        <p14:creationId xmlns:p14="http://schemas.microsoft.com/office/powerpoint/2010/main" val="222514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PROPERTY DAMAGES</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333499"/>
            <a:ext cx="7696200" cy="3352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4656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14300"/>
            <a:ext cx="3657599" cy="953558"/>
          </a:xfrm>
        </p:spPr>
        <p:txBody>
          <a:bodyPr>
            <a:normAutofit/>
          </a:bodyPr>
          <a:lstStyle/>
          <a:p>
            <a:r>
              <a:rPr lang="en-US" sz="2400" dirty="0"/>
              <a:t>PRE EXISTING INJURIES and TREATMENT</a:t>
            </a:r>
          </a:p>
        </p:txBody>
      </p:sp>
      <p:sp>
        <p:nvSpPr>
          <p:cNvPr id="6" name="Text Placeholder 5"/>
          <p:cNvSpPr>
            <a:spLocks noGrp="1"/>
          </p:cNvSpPr>
          <p:nvPr>
            <p:ph type="body" idx="2"/>
          </p:nvPr>
        </p:nvSpPr>
        <p:spPr>
          <a:xfrm>
            <a:off x="152401" y="1270000"/>
            <a:ext cx="3809999" cy="901700"/>
          </a:xfrm>
        </p:spPr>
        <p:txBody>
          <a:bodyPr>
            <a:normAutofit lnSpcReduction="10000"/>
          </a:bodyPr>
          <a:lstStyle/>
          <a:p>
            <a:pPr marL="285750" indent="-285750">
              <a:buFont typeface="Arial" panose="020B0604020202020204" pitchFamily="34" charset="0"/>
              <a:buChar char="•"/>
            </a:pPr>
            <a:r>
              <a:rPr lang="en-US" dirty="0"/>
              <a:t>Mr. XXX had a prior history of L5-S1 discectomy surgery approximately 10+ years prior, followed by a L5-S1 fusion surgery approximately 2012.</a:t>
            </a:r>
          </a:p>
        </p:txBody>
      </p:sp>
      <p:sp>
        <p:nvSpPr>
          <p:cNvPr id="7" name="Text Placeholder 5"/>
          <p:cNvSpPr txBox="1">
            <a:spLocks/>
          </p:cNvSpPr>
          <p:nvPr/>
        </p:nvSpPr>
        <p:spPr>
          <a:xfrm>
            <a:off x="4800600" y="3548365"/>
            <a:ext cx="4114800" cy="979506"/>
          </a:xfrm>
          <a:prstGeom prst="rect">
            <a:avLst/>
          </a:prstGeom>
        </p:spPr>
        <p:txBody>
          <a:bodyPr vert="horz">
            <a:normAutofit/>
          </a:bodyPr>
          <a:lstStyle>
            <a:lvl1pPr marL="0" indent="0" algn="l" rtl="0" eaLnBrk="1" latinLnBrk="0" hangingPunct="1">
              <a:spcBef>
                <a:spcPct val="20000"/>
              </a:spcBef>
              <a:buClr>
                <a:schemeClr val="tx1">
                  <a:shade val="95000"/>
                </a:schemeClr>
              </a:buClr>
              <a:buSzPct val="65000"/>
              <a:buFont typeface="Wingdings 2"/>
              <a:buNone/>
              <a:defRPr kumimoji="0" sz="14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None/>
              <a:defRPr kumimoji="0" sz="12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None/>
              <a:defRPr kumimoji="0" sz="10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None/>
              <a:defRPr kumimoji="0" sz="9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None/>
              <a:defRPr kumimoji="0" sz="9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285750" indent="-285750">
              <a:buFont typeface="Arial" panose="020B0604020202020204" pitchFamily="34" charset="0"/>
              <a:buChar char="•"/>
            </a:pPr>
            <a:r>
              <a:rPr lang="en-US" dirty="0"/>
              <a:t>He did have flares of low back pain after the surgery, with visits in 2016 and 2020. </a:t>
            </a:r>
          </a:p>
          <a:p>
            <a:endParaRPr lang="en-US" dirty="0"/>
          </a:p>
        </p:txBody>
      </p:sp>
      <p:sp>
        <p:nvSpPr>
          <p:cNvPr id="2" name="Right Arrow 1"/>
          <p:cNvSpPr/>
          <p:nvPr/>
        </p:nvSpPr>
        <p:spPr>
          <a:xfrm rot="19236471">
            <a:off x="3642125" y="1173531"/>
            <a:ext cx="98769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53" y="2247900"/>
            <a:ext cx="4189830" cy="3318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ight Arrow 8"/>
          <p:cNvSpPr/>
          <p:nvPr/>
        </p:nvSpPr>
        <p:spPr>
          <a:xfrm rot="9037762">
            <a:off x="4191031" y="4269030"/>
            <a:ext cx="1077234" cy="2987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4695" y="162193"/>
            <a:ext cx="44577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885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57874"/>
            <a:ext cx="3236914" cy="724958"/>
          </a:xfrm>
        </p:spPr>
        <p:txBody>
          <a:bodyPr>
            <a:normAutofit fontScale="90000"/>
          </a:bodyPr>
          <a:lstStyle/>
          <a:p>
            <a:r>
              <a:rPr lang="en-US" sz="2400" dirty="0"/>
              <a:t>PRE EXISTING INJURIES and TREATMENT</a:t>
            </a:r>
          </a:p>
        </p:txBody>
      </p:sp>
      <p:sp>
        <p:nvSpPr>
          <p:cNvPr id="6" name="Text Placeholder 5"/>
          <p:cNvSpPr>
            <a:spLocks noGrp="1"/>
          </p:cNvSpPr>
          <p:nvPr>
            <p:ph type="body" idx="2"/>
          </p:nvPr>
        </p:nvSpPr>
        <p:spPr>
          <a:xfrm>
            <a:off x="76200" y="889455"/>
            <a:ext cx="3922714" cy="672645"/>
          </a:xfrm>
        </p:spPr>
        <p:txBody>
          <a:bodyPr>
            <a:normAutofit/>
          </a:bodyPr>
          <a:lstStyle/>
          <a:p>
            <a:pPr marL="285750" indent="-285750">
              <a:buFont typeface="Arial" panose="020B0604020202020204" pitchFamily="34" charset="0"/>
              <a:buChar char="•"/>
            </a:pPr>
            <a:r>
              <a:rPr lang="en-US" dirty="0"/>
              <a:t>He did have flares of low back pain after the surgery, with visits in 2016 and 2020. </a:t>
            </a:r>
          </a:p>
        </p:txBody>
      </p:sp>
      <p:sp>
        <p:nvSpPr>
          <p:cNvPr id="7" name="Text Placeholder 5"/>
          <p:cNvSpPr txBox="1">
            <a:spLocks/>
          </p:cNvSpPr>
          <p:nvPr/>
        </p:nvSpPr>
        <p:spPr>
          <a:xfrm>
            <a:off x="4156276" y="3619500"/>
            <a:ext cx="4953000" cy="1600200"/>
          </a:xfrm>
          <a:prstGeom prst="rect">
            <a:avLst/>
          </a:prstGeom>
        </p:spPr>
        <p:txBody>
          <a:bodyPr vert="horz">
            <a:normAutofit lnSpcReduction="10000"/>
          </a:bodyPr>
          <a:lstStyle>
            <a:lvl1pPr marL="0" indent="0" algn="l" rtl="0" eaLnBrk="1" latinLnBrk="0" hangingPunct="1">
              <a:spcBef>
                <a:spcPct val="20000"/>
              </a:spcBef>
              <a:buClr>
                <a:schemeClr val="tx1">
                  <a:shade val="95000"/>
                </a:schemeClr>
              </a:buClr>
              <a:buSzPct val="65000"/>
              <a:buFont typeface="Wingdings 2"/>
              <a:buNone/>
              <a:defRPr kumimoji="0" sz="14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None/>
              <a:defRPr kumimoji="0" sz="12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None/>
              <a:defRPr kumimoji="0" sz="10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None/>
              <a:defRPr kumimoji="0" sz="9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None/>
              <a:defRPr kumimoji="0" sz="9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285750" indent="-285750">
              <a:buFont typeface="Arial" panose="020B0604020202020204" pitchFamily="34" charset="0"/>
              <a:buChar char="•"/>
            </a:pPr>
            <a:r>
              <a:rPr lang="en-US" dirty="0"/>
              <a:t>He then reports having a lumbar fusion above at L4-5 level. He reports that his low back pain was “minimal” after the recovery in 2020, and prior to the 02/08/2022 incident. </a:t>
            </a:r>
          </a:p>
          <a:p>
            <a:pPr marL="285750" indent="-285750">
              <a:buFont typeface="Arial" panose="020B0604020202020204" pitchFamily="34" charset="0"/>
              <a:buChar char="•"/>
            </a:pPr>
            <a:r>
              <a:rPr lang="en-US" dirty="0"/>
              <a:t>He states that he had a “full recovery” from the surgery in 2020, was going to gym, lifting weights, doing weighted squats.</a:t>
            </a:r>
          </a:p>
        </p:txBody>
      </p:sp>
      <p:sp>
        <p:nvSpPr>
          <p:cNvPr id="8" name="Right Arrow 7"/>
          <p:cNvSpPr/>
          <p:nvPr/>
        </p:nvSpPr>
        <p:spPr>
          <a:xfrm rot="2013399">
            <a:off x="2824539" y="1627298"/>
            <a:ext cx="1518279" cy="2788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2515" y="13986"/>
            <a:ext cx="4800600" cy="317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03" y="2171032"/>
            <a:ext cx="3607697" cy="3539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ight Arrow 8"/>
          <p:cNvSpPr/>
          <p:nvPr/>
        </p:nvSpPr>
        <p:spPr>
          <a:xfrm rot="7964475">
            <a:off x="3221221" y="4315027"/>
            <a:ext cx="1498787" cy="3313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5007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865"/>
            <a:ext cx="6629400" cy="723635"/>
          </a:xfrm>
        </p:spPr>
        <p:txBody>
          <a:bodyPr>
            <a:normAutofit/>
          </a:bodyPr>
          <a:lstStyle/>
          <a:p>
            <a:r>
              <a:rPr lang="en-US" sz="3600" b="1" dirty="0"/>
              <a:t>SUMMARY OF INJURIES</a:t>
            </a:r>
          </a:p>
        </p:txBody>
      </p:sp>
      <p:sp>
        <p:nvSpPr>
          <p:cNvPr id="3" name="Content Placeholder 2"/>
          <p:cNvSpPr>
            <a:spLocks noGrp="1"/>
          </p:cNvSpPr>
          <p:nvPr>
            <p:ph idx="1"/>
          </p:nvPr>
        </p:nvSpPr>
        <p:spPr>
          <a:xfrm>
            <a:off x="381000" y="1028700"/>
            <a:ext cx="8458200" cy="4114800"/>
          </a:xfrm>
        </p:spPr>
        <p:txBody>
          <a:bodyPr>
            <a:normAutofit lnSpcReduction="10000"/>
          </a:bodyPr>
          <a:lstStyle/>
          <a:p>
            <a:r>
              <a:rPr lang="en-US" sz="1900" dirty="0"/>
              <a:t>As a result of motor vehicle accident on February 8, 2022, Mr. XXX sustained the following injuries:</a:t>
            </a:r>
          </a:p>
          <a:p>
            <a:pPr lvl="4"/>
            <a:r>
              <a:rPr lang="en-US" sz="1900" b="1" dirty="0"/>
              <a:t>Acute pain (due to trauma)</a:t>
            </a:r>
          </a:p>
          <a:p>
            <a:pPr lvl="4"/>
            <a:r>
              <a:rPr lang="en-US" sz="1900" b="1" dirty="0"/>
              <a:t>Lumbar discogenic pain syndrome</a:t>
            </a:r>
          </a:p>
          <a:p>
            <a:pPr lvl="4"/>
            <a:r>
              <a:rPr lang="en-US" sz="1900" b="1" dirty="0"/>
              <a:t>Lumbar facet joint syndrome</a:t>
            </a:r>
          </a:p>
          <a:p>
            <a:pPr lvl="4"/>
            <a:r>
              <a:rPr lang="en-US" sz="1900" b="1" dirty="0"/>
              <a:t>Lumbar radicular syndrome</a:t>
            </a:r>
          </a:p>
          <a:p>
            <a:pPr lvl="4"/>
            <a:r>
              <a:rPr lang="en-US" sz="1900" b="1" dirty="0"/>
              <a:t>Lumbar region radiculopathy</a:t>
            </a:r>
          </a:p>
          <a:p>
            <a:pPr lvl="4"/>
            <a:r>
              <a:rPr lang="en-US" sz="1900" b="1" dirty="0"/>
              <a:t>Annular fissure of lumbar disc</a:t>
            </a:r>
          </a:p>
          <a:p>
            <a:pPr lvl="4"/>
            <a:r>
              <a:rPr lang="en-US" sz="1900" b="1" dirty="0"/>
              <a:t>Lumbar disc herniation</a:t>
            </a:r>
          </a:p>
          <a:p>
            <a:pPr lvl="4"/>
            <a:r>
              <a:rPr lang="en-US" sz="1900" b="1" dirty="0"/>
              <a:t>Bilateral Sacroiliac joint dysfunction</a:t>
            </a:r>
          </a:p>
          <a:p>
            <a:pPr lvl="4"/>
            <a:r>
              <a:rPr lang="en-US" sz="1900" b="1" dirty="0"/>
              <a:t>Failed back syndrome</a:t>
            </a:r>
          </a:p>
          <a:p>
            <a:pPr lvl="4"/>
            <a:r>
              <a:rPr lang="en-US" sz="1900" b="1" dirty="0"/>
              <a:t>Sacrococcygeal disorders</a:t>
            </a:r>
            <a:endParaRPr lang="en-US" sz="2400" dirty="0"/>
          </a:p>
          <a:p>
            <a:pPr lvl="1"/>
            <a:endParaRPr lang="en-US" sz="2400" dirty="0"/>
          </a:p>
          <a:p>
            <a:pPr lvl="1"/>
            <a:endParaRPr lang="en-US" sz="2400" dirty="0"/>
          </a:p>
        </p:txBody>
      </p:sp>
    </p:spTree>
    <p:extLst>
      <p:ext uri="{BB962C8B-B14F-4D97-AF65-F5344CB8AC3E}">
        <p14:creationId xmlns:p14="http://schemas.microsoft.com/office/powerpoint/2010/main" val="39101299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1220</TotalTime>
  <Words>4568</Words>
  <Application>Microsoft Office PowerPoint</Application>
  <PresentationFormat>On-screen Show (16:10)</PresentationFormat>
  <Paragraphs>376</Paragraphs>
  <Slides>52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Arial</vt:lpstr>
      <vt:lpstr>Book Antiqua</vt:lpstr>
      <vt:lpstr>Lucida Sans</vt:lpstr>
      <vt:lpstr>Times New Roman</vt:lpstr>
      <vt:lpstr>Wingdings</vt:lpstr>
      <vt:lpstr>Wingdings 2</vt:lpstr>
      <vt:lpstr>Wingdings 3</vt:lpstr>
      <vt:lpstr>Apex</vt:lpstr>
      <vt:lpstr>ANDREW XXX vs KENDALL YYY  Motor Vehicle Collision – February 8, 2022</vt:lpstr>
      <vt:lpstr>PERSONAL DETAILS</vt:lpstr>
      <vt:lpstr>MECHANISM OF INJURY</vt:lpstr>
      <vt:lpstr>PROPERTY DAMAGES</vt:lpstr>
      <vt:lpstr>PROPERTY DAMAGES</vt:lpstr>
      <vt:lpstr>PROPERTY DAMAGES</vt:lpstr>
      <vt:lpstr>PRE EXISTING INJURIES and TREATMENT</vt:lpstr>
      <vt:lpstr>PRE EXISTING INJURIES and TREATMENT</vt:lpstr>
      <vt:lpstr>SUMMARY OF INJURIES</vt:lpstr>
      <vt:lpstr>TREATMENT OF INJURIES</vt:lpstr>
      <vt:lpstr>TREATMENT OF INJURIES</vt:lpstr>
      <vt:lpstr>TREATMENT OF INJURIES</vt:lpstr>
      <vt:lpstr>TREATMENT OF INJURIES</vt:lpstr>
      <vt:lpstr>TREATMENT OF INJURIES</vt:lpstr>
      <vt:lpstr>TREATMENT OF INJURIES</vt:lpstr>
      <vt:lpstr>TREATMENT OF INJURIES</vt:lpstr>
      <vt:lpstr>TREATMENT OF INJURIES</vt:lpstr>
      <vt:lpstr>TREATMENT OF INJURIES</vt:lpstr>
      <vt:lpstr>TREATMENT OF INJURIES</vt:lpstr>
      <vt:lpstr>TREATMENT OF INJURIES</vt:lpstr>
      <vt:lpstr>TREATMENT OF INJURIES</vt:lpstr>
      <vt:lpstr>TREATMENT OF INJURIES</vt:lpstr>
      <vt:lpstr>TREATMENT OF INJURIES</vt:lpstr>
      <vt:lpstr>TREATMENT OF INJURIES</vt:lpstr>
      <vt:lpstr>TREATMENT OF INJURIES</vt:lpstr>
      <vt:lpstr>TREATMENT OF INJURIES</vt:lpstr>
      <vt:lpstr>TREATMENT OF INJURIES</vt:lpstr>
      <vt:lpstr>TREATMENT OF INJURIES</vt:lpstr>
      <vt:lpstr>TREATMENT OF INJURIES</vt:lpstr>
      <vt:lpstr>TREATMENT OF INJURIES</vt:lpstr>
      <vt:lpstr>TREATMENT OF INJURIES</vt:lpstr>
      <vt:lpstr>TREATMENT OF INJURIES</vt:lpstr>
      <vt:lpstr>TREATMENT OF INJURIES</vt:lpstr>
      <vt:lpstr>TREATMENT OF INJURIES</vt:lpstr>
      <vt:lpstr>TREATMENT OF INJURIES</vt:lpstr>
      <vt:lpstr>TREATMENT OF INJURIES</vt:lpstr>
      <vt:lpstr>TREATMENT OF INJURIES</vt:lpstr>
      <vt:lpstr>TREATMENT OF INJURIES</vt:lpstr>
      <vt:lpstr>TREATMENT OF INJURIES</vt:lpstr>
      <vt:lpstr>TREATMENT OF INJURIES</vt:lpstr>
      <vt:lpstr>TREATMENT OF INJURIES</vt:lpstr>
      <vt:lpstr>TREATMENT OF INJURIES</vt:lpstr>
      <vt:lpstr>TREATMENT OF INJURIES</vt:lpstr>
      <vt:lpstr>CAUSATION OF INJURIES </vt:lpstr>
      <vt:lpstr>CAUSATION OF INJURIES </vt:lpstr>
      <vt:lpstr>FUTURE MEDICAL TREATMENT</vt:lpstr>
      <vt:lpstr>FUTURE MEDICAL TREATMENT</vt:lpstr>
      <vt:lpstr>FUTURE MEDICAL EXPENSES</vt:lpstr>
      <vt:lpstr>LIFESTYLE IMPACT </vt:lpstr>
      <vt:lpstr>LIFESTYLE IMPACT </vt:lpstr>
      <vt:lpstr>LIFESTYLE IMPACT </vt:lpstr>
      <vt:lpstr>CONCLUSION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Admin</cp:lastModifiedBy>
  <cp:revision>99</cp:revision>
  <dcterms:created xsi:type="dcterms:W3CDTF">2023-11-08T11:06:38Z</dcterms:created>
  <dcterms:modified xsi:type="dcterms:W3CDTF">2024-03-28T12:18:30Z</dcterms:modified>
</cp:coreProperties>
</file>